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53"/>
  </p:notesMasterIdLst>
  <p:handoutMasterIdLst>
    <p:handoutMasterId r:id="rId54"/>
  </p:handoutMasterIdLst>
  <p:sldIdLst>
    <p:sldId id="322" r:id="rId2"/>
    <p:sldId id="259" r:id="rId3"/>
    <p:sldId id="294" r:id="rId4"/>
    <p:sldId id="398" r:id="rId5"/>
    <p:sldId id="352" r:id="rId6"/>
    <p:sldId id="399" r:id="rId7"/>
    <p:sldId id="400" r:id="rId8"/>
    <p:sldId id="401" r:id="rId9"/>
    <p:sldId id="755" r:id="rId10"/>
    <p:sldId id="402" r:id="rId11"/>
    <p:sldId id="403" r:id="rId12"/>
    <p:sldId id="464" r:id="rId13"/>
    <p:sldId id="750" r:id="rId14"/>
    <p:sldId id="465" r:id="rId15"/>
    <p:sldId id="466" r:id="rId16"/>
    <p:sldId id="752" r:id="rId17"/>
    <p:sldId id="751" r:id="rId18"/>
    <p:sldId id="468" r:id="rId19"/>
    <p:sldId id="753" r:id="rId20"/>
    <p:sldId id="469" r:id="rId21"/>
    <p:sldId id="470" r:id="rId22"/>
    <p:sldId id="754" r:id="rId23"/>
    <p:sldId id="471" r:id="rId24"/>
    <p:sldId id="472" r:id="rId25"/>
    <p:sldId id="473" r:id="rId26"/>
    <p:sldId id="475" r:id="rId27"/>
    <p:sldId id="681" r:id="rId28"/>
    <p:sldId id="757" r:id="rId29"/>
    <p:sldId id="758" r:id="rId30"/>
    <p:sldId id="759" r:id="rId31"/>
    <p:sldId id="781" r:id="rId32"/>
    <p:sldId id="760" r:id="rId33"/>
    <p:sldId id="782" r:id="rId34"/>
    <p:sldId id="761" r:id="rId35"/>
    <p:sldId id="487" r:id="rId36"/>
    <p:sldId id="762" r:id="rId37"/>
    <p:sldId id="682" r:id="rId38"/>
    <p:sldId id="696" r:id="rId39"/>
    <p:sldId id="683" r:id="rId40"/>
    <p:sldId id="783" r:id="rId41"/>
    <p:sldId id="697" r:id="rId42"/>
    <p:sldId id="702" r:id="rId43"/>
    <p:sldId id="698" r:id="rId44"/>
    <p:sldId id="703" r:id="rId45"/>
    <p:sldId id="699" r:id="rId46"/>
    <p:sldId id="704" r:id="rId47"/>
    <p:sldId id="700" r:id="rId48"/>
    <p:sldId id="701" r:id="rId49"/>
    <p:sldId id="705" r:id="rId50"/>
    <p:sldId id="706" r:id="rId51"/>
    <p:sldId id="297" r:id="rId52"/>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맑은 고딕" panose="020B0503020000020004" pitchFamily="34" charset="-127"/>
      <p:regular r:id="rId61"/>
      <p:bold r:id="rId62"/>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353"/>
    <a:srgbClr val="E9EDF4"/>
    <a:srgbClr val="D0D8E8"/>
    <a:srgbClr val="48424B"/>
    <a:srgbClr val="66A9B8"/>
    <a:srgbClr val="9DC1CF"/>
    <a:srgbClr val="72A4B9"/>
    <a:srgbClr val="224577"/>
    <a:srgbClr val="A56966"/>
    <a:srgbClr val="A56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4792" autoAdjust="0"/>
  </p:normalViewPr>
  <p:slideViewPr>
    <p:cSldViewPr>
      <p:cViewPr varScale="1">
        <p:scale>
          <a:sx n="113" d="100"/>
          <a:sy n="113" d="100"/>
        </p:scale>
        <p:origin x="179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8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font" Target="fonts/font8.fntdata"/><Relationship Id="rId33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2023-02-17</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2023-02-17</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3160646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4231010" y="1992322"/>
            <a:ext cx="4563533" cy="1436678"/>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5400" kern="1200" baseline="0" dirty="0">
                <a:solidFill>
                  <a:schemeClr val="bg1"/>
                </a:solidFill>
                <a:effectLst/>
                <a:latin typeface="+mj-lt"/>
                <a:ea typeface="맑은 고딕" pitchFamily="50" charset="-127"/>
                <a:cs typeface="+mj-cs"/>
              </a:defRPr>
            </a:lvl1pPr>
          </a:lstStyle>
          <a:p>
            <a:r>
              <a:rPr lang="en-US" altLang="ko-KR" dirty="0" smtClean="0"/>
              <a:t>Main</a:t>
            </a:r>
            <a:br>
              <a:rPr lang="en-US" altLang="ko-KR" dirty="0" smtClean="0"/>
            </a:br>
            <a:r>
              <a:rPr lang="en-US" altLang="ko-KR" dirty="0" smtClean="0"/>
              <a:t>Title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6500834"/>
            <a:ext cx="2133600" cy="220641"/>
          </a:xfrm>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a:xfrm>
            <a:off x="3124200" y="6500834"/>
            <a:ext cx="2895600" cy="220641"/>
          </a:xfrm>
        </p:spPr>
        <p:txBody>
          <a:bodyPr/>
          <a:lstStyle/>
          <a:p>
            <a:endParaRPr lang="ko-KR" altLang="en-US"/>
          </a:p>
        </p:txBody>
      </p:sp>
      <p:sp>
        <p:nvSpPr>
          <p:cNvPr id="6" name="슬라이드 번호 개체 틀 5"/>
          <p:cNvSpPr>
            <a:spLocks noGrp="1"/>
          </p:cNvSpPr>
          <p:nvPr>
            <p:ph type="sldNum" sz="quarter" idx="12"/>
          </p:nvPr>
        </p:nvSpPr>
        <p:spPr>
          <a:xfrm>
            <a:off x="6553200" y="6500834"/>
            <a:ext cx="2133600" cy="220641"/>
          </a:xfrm>
        </p:spPr>
        <p:txBody>
          <a:bodyPr/>
          <a:lstStyle/>
          <a:p>
            <a:fld id="{EE6BC638-39B7-4287-91A7-2A3DDA573295}" type="slidenum">
              <a:rPr lang="ko-KR" altLang="en-US" smtClean="0"/>
              <a:pPr/>
              <a:t>‹#›</a:t>
            </a:fld>
            <a:endParaRPr lang="ko-KR" altLang="en-US"/>
          </a:p>
        </p:txBody>
      </p:sp>
      <p:sp>
        <p:nvSpPr>
          <p:cNvPr id="9"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10"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제목 1"/>
          <p:cNvSpPr>
            <a:spLocks noGrp="1"/>
          </p:cNvSpPr>
          <p:nvPr>
            <p:ph type="ctrTitle"/>
          </p:nvPr>
        </p:nvSpPr>
        <p:spPr>
          <a:xfrm>
            <a:off x="4427984" y="1196752"/>
            <a:ext cx="4052333" cy="2422476"/>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rgbClr val="66A9B8"/>
                </a:solidFill>
                <a:effectLst/>
                <a:latin typeface="+mj-lt"/>
                <a:ea typeface="맑은 고딕" pitchFamily="50" charset="-127"/>
                <a:cs typeface="+mj-cs"/>
              </a:defRPr>
            </a:lvl1pPr>
          </a:lstStyle>
          <a:p>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979274-30B5-49B0-B5A4-5B862A9932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0AA11-754D-4D38-B0B9-9AAD7B1AA41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0949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2979274-30B5-49B0-B5A4-5B862A99324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0AA11-754D-4D38-B0B9-9AAD7B1AA41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97805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9026"/>
            <a:ext cx="8229600" cy="796908"/>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062021"/>
            <a:ext cx="8229600" cy="528641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7" r:id="rId6"/>
    <p:sldLayoutId id="2147483658" r:id="rId7"/>
    <p:sldLayoutId id="2147483659" r:id="rId8"/>
  </p:sldLayoutIdLst>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ctrTitle"/>
          </p:nvPr>
        </p:nvSpPr>
        <p:spPr>
          <a:xfrm>
            <a:off x="4437939" y="1196752"/>
            <a:ext cx="4563533" cy="1728192"/>
          </a:xfrm>
        </p:spPr>
        <p:txBody>
          <a:bodyPr/>
          <a:lstStyle/>
          <a:p>
            <a:pPr latinLnBrk="0"/>
            <a:r>
              <a:rPr lang="en-US" sz="4400" dirty="0" smtClean="0"/>
              <a:t>Backpacking Guide</a:t>
            </a:r>
            <a:br>
              <a:rPr lang="en-US" sz="4400" dirty="0" smtClean="0"/>
            </a:br>
            <a:r>
              <a:rPr lang="en-US" sz="4400" dirty="0" smtClean="0"/>
              <a:t>Course #1</a:t>
            </a:r>
            <a:endParaRPr lang="ko-KR" altLang="en-US" sz="4400" b="1" dirty="0"/>
          </a:p>
        </p:txBody>
      </p:sp>
      <p:sp>
        <p:nvSpPr>
          <p:cNvPr id="2" name="Rectangle 1"/>
          <p:cNvSpPr/>
          <p:nvPr/>
        </p:nvSpPr>
        <p:spPr>
          <a:xfrm>
            <a:off x="6012160" y="4005064"/>
            <a:ext cx="2987824" cy="1200329"/>
          </a:xfrm>
          <a:prstGeom prst="rect">
            <a:avLst/>
          </a:prstGeom>
        </p:spPr>
        <p:txBody>
          <a:bodyPr wrap="square">
            <a:spAutoFit/>
          </a:bodyPr>
          <a:lstStyle/>
          <a:p>
            <a:pPr fontAlgn="auto">
              <a:spcBef>
                <a:spcPts val="0"/>
              </a:spcBef>
              <a:spcAft>
                <a:spcPts val="0"/>
              </a:spcAft>
              <a:defRPr/>
            </a:pPr>
            <a:r>
              <a:rPr lang="en-US" altLang="ko-KR" dirty="0">
                <a:solidFill>
                  <a:schemeClr val="bg1"/>
                </a:solidFill>
              </a:rPr>
              <a:t>Terry McKibben</a:t>
            </a:r>
          </a:p>
          <a:p>
            <a:pPr fontAlgn="auto">
              <a:spcBef>
                <a:spcPts val="0"/>
              </a:spcBef>
              <a:spcAft>
                <a:spcPts val="0"/>
              </a:spcAft>
              <a:defRPr/>
            </a:pPr>
            <a:r>
              <a:rPr lang="en-US" altLang="ko-KR" dirty="0">
                <a:solidFill>
                  <a:schemeClr val="bg1"/>
                </a:solidFill>
              </a:rPr>
              <a:t>Troop 344/9344</a:t>
            </a:r>
          </a:p>
          <a:p>
            <a:pPr fontAlgn="auto">
              <a:spcBef>
                <a:spcPts val="0"/>
              </a:spcBef>
              <a:spcAft>
                <a:spcPts val="0"/>
              </a:spcAft>
              <a:defRPr/>
            </a:pPr>
            <a:r>
              <a:rPr lang="en-US" altLang="ko-KR" dirty="0">
                <a:solidFill>
                  <a:schemeClr val="bg1"/>
                </a:solidFill>
              </a:rPr>
              <a:t>Pemberville, OH</a:t>
            </a:r>
          </a:p>
          <a:p>
            <a:pPr fontAlgn="auto">
              <a:spcBef>
                <a:spcPts val="0"/>
              </a:spcBef>
              <a:spcAft>
                <a:spcPts val="0"/>
              </a:spcAft>
              <a:defRPr/>
            </a:pPr>
            <a:r>
              <a:rPr lang="en-US" altLang="ko-KR" dirty="0">
                <a:solidFill>
                  <a:schemeClr val="bg1"/>
                </a:solidFill>
              </a:rPr>
              <a:t>troop344leaders@gmail.com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 the Store</a:t>
            </a:r>
            <a:endParaRPr lang="ko-KR" altLang="en-US" dirty="0"/>
          </a:p>
        </p:txBody>
      </p:sp>
      <p:sp>
        <p:nvSpPr>
          <p:cNvPr id="37" name="내용 개체 틀 36"/>
          <p:cNvSpPr>
            <a:spLocks noGrp="1"/>
          </p:cNvSpPr>
          <p:nvPr>
            <p:ph idx="1"/>
          </p:nvPr>
        </p:nvSpPr>
        <p:spPr>
          <a:xfrm>
            <a:off x="251520" y="1340768"/>
            <a:ext cx="4248472" cy="4739712"/>
          </a:xfrm>
        </p:spPr>
        <p:txBody>
          <a:bodyPr/>
          <a:lstStyle/>
          <a:p>
            <a:pPr marL="285750" indent="-285750" latinLnBrk="0">
              <a:buFont typeface="Arial" panose="020B0604020202020204" pitchFamily="34" charset="0"/>
              <a:buChar char="•"/>
            </a:pPr>
            <a:r>
              <a:rPr lang="en-US" i="0" dirty="0">
                <a:latin typeface="+mn-lt"/>
                <a:ea typeface="Times New Roman" panose="02020603050405020304" pitchFamily="18" charset="0"/>
              </a:rPr>
              <a:t>Choosing a well-designed boot with the right fit is the greatest challenge in reviewing your boot choices.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Don't </a:t>
            </a:r>
            <a:r>
              <a:rPr lang="en-US" i="0" dirty="0">
                <a:latin typeface="+mn-lt"/>
                <a:ea typeface="Times New Roman" panose="02020603050405020304" pitchFamily="18" charset="0"/>
              </a:rPr>
              <a:t>let the rugged appearance of the boot, the salesman's recommendation, or even the brand name steer you to a boot that won't work for your foot.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After </a:t>
            </a:r>
            <a:r>
              <a:rPr lang="en-US" i="0" dirty="0">
                <a:latin typeface="+mn-lt"/>
                <a:ea typeface="Times New Roman" panose="02020603050405020304" pitchFamily="18" charset="0"/>
              </a:rPr>
              <a:t>you have reviewed your choices and "tested" each boot design for sole and ankle rigidity (see the points outlined </a:t>
            </a:r>
            <a:r>
              <a:rPr lang="en-US" i="0" dirty="0" smtClean="0">
                <a:latin typeface="+mn-lt"/>
                <a:ea typeface="Times New Roman" panose="02020603050405020304" pitchFamily="18" charset="0"/>
              </a:rPr>
              <a:t>in previous slides), </a:t>
            </a:r>
            <a:r>
              <a:rPr lang="en-US" i="0" dirty="0">
                <a:latin typeface="+mn-lt"/>
                <a:ea typeface="Times New Roman" panose="02020603050405020304" pitchFamily="18" charset="0"/>
              </a:rPr>
              <a:t>ask the salesman to bring you a pair.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9" y="1484784"/>
            <a:ext cx="4320480" cy="2772308"/>
          </a:xfrm>
          <a:prstGeom prst="rect">
            <a:avLst/>
          </a:prstGeom>
        </p:spPr>
      </p:pic>
    </p:spTree>
    <p:extLst>
      <p:ext uri="{BB962C8B-B14F-4D97-AF65-F5344CB8AC3E}">
        <p14:creationId xmlns:p14="http://schemas.microsoft.com/office/powerpoint/2010/main" val="656511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Finger Test</a:t>
            </a:r>
            <a:endParaRPr lang="ko-KR" altLang="en-US" dirty="0"/>
          </a:p>
        </p:txBody>
      </p:sp>
      <p:sp>
        <p:nvSpPr>
          <p:cNvPr id="37" name="내용 개체 틀 36"/>
          <p:cNvSpPr>
            <a:spLocks noGrp="1"/>
          </p:cNvSpPr>
          <p:nvPr>
            <p:ph idx="1"/>
          </p:nvPr>
        </p:nvSpPr>
        <p:spPr>
          <a:xfrm>
            <a:off x="251520" y="1340768"/>
            <a:ext cx="5328592" cy="5256584"/>
          </a:xfrm>
        </p:spPr>
        <p:txBody>
          <a:bodyPr/>
          <a:lstStyle/>
          <a:p>
            <a:pPr marL="285750" indent="-285750" latinLnBrk="0">
              <a:buFont typeface="Arial" panose="020B0604020202020204" pitchFamily="34" charset="0"/>
              <a:buChar char="•"/>
            </a:pPr>
            <a:r>
              <a:rPr lang="en-US" i="0" dirty="0" smtClean="0">
                <a:latin typeface="+mn-lt"/>
                <a:ea typeface="Times New Roman" panose="02020603050405020304" pitchFamily="18" charset="0"/>
              </a:rPr>
              <a:t>With </a:t>
            </a:r>
            <a:r>
              <a:rPr lang="en-US" i="0" dirty="0">
                <a:latin typeface="+mn-lt"/>
                <a:ea typeface="Times New Roman" panose="02020603050405020304" pitchFamily="18" charset="0"/>
              </a:rPr>
              <a:t>the boot fully unlaced, move your foot as far forward in the boot as possible. </a:t>
            </a:r>
            <a:endParaRPr lang="en-US" i="0" dirty="0" smtClean="0">
              <a:latin typeface="+mn-lt"/>
              <a:ea typeface="Times New Roman" panose="02020603050405020304" pitchFamily="18" charset="0"/>
            </a:endParaRPr>
          </a:p>
          <a:p>
            <a:pPr lvl="1"/>
            <a:r>
              <a:rPr lang="en-US" dirty="0">
                <a:ea typeface="Times New Roman" panose="02020603050405020304" pitchFamily="18" charset="0"/>
              </a:rPr>
              <a:t>If the boot is the proper size for your feet, you should be able to slip your index finger down inside the boot at the back of the ankle. </a:t>
            </a:r>
          </a:p>
          <a:p>
            <a:pPr lvl="1"/>
            <a:r>
              <a:rPr lang="en-US" dirty="0">
                <a:ea typeface="Times New Roman" panose="02020603050405020304" pitchFamily="18" charset="0"/>
              </a:rPr>
              <a:t>Your finger is just about the right size for determining if that all-important extra space is available in the front. </a:t>
            </a:r>
          </a:p>
          <a:p>
            <a:pPr lvl="1"/>
            <a:r>
              <a:rPr lang="en-US" dirty="0">
                <a:ea typeface="Times New Roman" panose="02020603050405020304" pitchFamily="18" charset="0"/>
              </a:rPr>
              <a:t>Backpackers can expect their feet to swell. </a:t>
            </a:r>
          </a:p>
          <a:p>
            <a:pPr lvl="1"/>
            <a:r>
              <a:rPr lang="en-US" dirty="0">
                <a:ea typeface="Times New Roman" panose="02020603050405020304" pitchFamily="18" charset="0"/>
              </a:rPr>
              <a:t>The extra space is also needed when backpacking downhill, when your foot has a tendency to slide forward in the boot under load. </a:t>
            </a:r>
          </a:p>
          <a:p>
            <a:r>
              <a:rPr lang="en-US" dirty="0" smtClean="0"/>
              <a:t>Another </a:t>
            </a:r>
            <a:r>
              <a:rPr lang="en-US" dirty="0"/>
              <a:t>trick to ensure the hiking boots fit in length is by measuring the insoles. </a:t>
            </a:r>
            <a:endParaRPr lang="en-US" dirty="0" smtClean="0"/>
          </a:p>
          <a:p>
            <a:pPr lvl="1"/>
            <a:r>
              <a:rPr lang="en-US" dirty="0" smtClean="0"/>
              <a:t>Take </a:t>
            </a:r>
            <a:r>
              <a:rPr lang="en-US" dirty="0"/>
              <a:t>the insoles out of the boots and stand on them. </a:t>
            </a:r>
            <a:endParaRPr lang="en-US" dirty="0" smtClean="0"/>
          </a:p>
          <a:p>
            <a:pPr lvl="1"/>
            <a:r>
              <a:rPr lang="en-US" dirty="0" smtClean="0"/>
              <a:t>Check </a:t>
            </a:r>
            <a:r>
              <a:rPr lang="en-US" dirty="0"/>
              <a:t>if there is space between your longest toe and the end of the insole. </a:t>
            </a:r>
            <a:endParaRPr lang="en-US" dirty="0" smtClean="0"/>
          </a:p>
          <a:p>
            <a:pPr lvl="1"/>
            <a:r>
              <a:rPr lang="en-US" dirty="0" smtClean="0"/>
              <a:t>Space </a:t>
            </a:r>
            <a:r>
              <a:rPr lang="en-US" dirty="0"/>
              <a:t>should be as wide as the thumb.</a:t>
            </a:r>
          </a:p>
          <a:p>
            <a:pPr lvl="1"/>
            <a:endParaRPr lang="en-US" i="0" dirty="0" smtClean="0">
              <a:latin typeface="+mn-lt"/>
              <a:ea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1196752"/>
            <a:ext cx="3459844" cy="230425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9617"/>
          <a:stretch/>
        </p:blipFill>
        <p:spPr>
          <a:xfrm>
            <a:off x="5950598" y="3601132"/>
            <a:ext cx="2797866" cy="2998682"/>
          </a:xfrm>
          <a:prstGeom prst="rect">
            <a:avLst/>
          </a:prstGeom>
        </p:spPr>
      </p:pic>
    </p:spTree>
    <p:extLst>
      <p:ext uri="{BB962C8B-B14F-4D97-AF65-F5344CB8AC3E}">
        <p14:creationId xmlns:p14="http://schemas.microsoft.com/office/powerpoint/2010/main" val="323434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Sensory Test</a:t>
            </a:r>
            <a:endParaRPr lang="ko-KR" altLang="en-US" dirty="0"/>
          </a:p>
        </p:txBody>
      </p:sp>
      <p:sp>
        <p:nvSpPr>
          <p:cNvPr id="37" name="내용 개체 틀 36"/>
          <p:cNvSpPr>
            <a:spLocks noGrp="1"/>
          </p:cNvSpPr>
          <p:nvPr>
            <p:ph idx="1"/>
          </p:nvPr>
        </p:nvSpPr>
        <p:spPr>
          <a:xfrm>
            <a:off x="3923928" y="1340768"/>
            <a:ext cx="4968552" cy="5256584"/>
          </a:xfrm>
        </p:spPr>
        <p:txBody>
          <a:bodyPr>
            <a:normAutofit/>
          </a:bodyPr>
          <a:lstStyle/>
          <a:p>
            <a:pPr marL="285750" indent="-285750" latinLnBrk="0">
              <a:buFont typeface="Arial" panose="020B0604020202020204" pitchFamily="34" charset="0"/>
              <a:buChar char="•"/>
            </a:pPr>
            <a:r>
              <a:rPr lang="en-US" i="0" dirty="0">
                <a:latin typeface="+mn-lt"/>
                <a:ea typeface="Times New Roman" panose="02020603050405020304" pitchFamily="18" charset="0"/>
              </a:rPr>
              <a:t>Next, take off your thick socks (leave the thin liner sock on) and slip your foot into the boot.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Using </a:t>
            </a:r>
            <a:r>
              <a:rPr lang="en-US" i="0" dirty="0">
                <a:latin typeface="+mn-lt"/>
                <a:ea typeface="Times New Roman" panose="02020603050405020304" pitchFamily="18" charset="0"/>
              </a:rPr>
              <a:t>all your sensory powers, try to determine if any part of the boot feels tight.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This </a:t>
            </a:r>
            <a:r>
              <a:rPr lang="en-US" i="0" dirty="0">
                <a:latin typeface="+mn-lt"/>
                <a:ea typeface="Times New Roman" panose="02020603050405020304" pitchFamily="18" charset="0"/>
              </a:rPr>
              <a:t>is especially important in the area where the small toes are located.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Some </a:t>
            </a:r>
            <a:r>
              <a:rPr lang="en-US" i="0" dirty="0">
                <a:latin typeface="+mn-lt"/>
                <a:ea typeface="Times New Roman" panose="02020603050405020304" pitchFamily="18" charset="0"/>
              </a:rPr>
              <a:t>boots may be designed in such a way that your small toes will feel "pinched" or "jammed".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This </a:t>
            </a:r>
            <a:r>
              <a:rPr lang="en-US" i="0" dirty="0">
                <a:latin typeface="+mn-lt"/>
                <a:ea typeface="Times New Roman" panose="02020603050405020304" pitchFamily="18" charset="0"/>
              </a:rPr>
              <a:t>can be very difficult to feel through two pairs of socks.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Does </a:t>
            </a:r>
            <a:r>
              <a:rPr lang="en-US" i="0" dirty="0">
                <a:latin typeface="+mn-lt"/>
                <a:ea typeface="Times New Roman" panose="02020603050405020304" pitchFamily="18" charset="0"/>
              </a:rPr>
              <a:t>the boot feel too narrow on the sides in the area just behind your toes (the "ball" of the foot)?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Is </a:t>
            </a:r>
            <a:r>
              <a:rPr lang="en-US" i="0" dirty="0">
                <a:latin typeface="+mn-lt"/>
                <a:ea typeface="Times New Roman" panose="02020603050405020304" pitchFamily="18" charset="0"/>
              </a:rPr>
              <a:t>it too tight in the middle part of your foot on either side of the arch?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This </a:t>
            </a:r>
            <a:r>
              <a:rPr lang="en-US" i="0" dirty="0">
                <a:latin typeface="+mn-lt"/>
                <a:ea typeface="Times New Roman" panose="02020603050405020304" pitchFamily="18" charset="0"/>
              </a:rPr>
              <a:t>test will quickly eliminate any boots that are clearly not designed for your foot.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68" y="1484784"/>
            <a:ext cx="3726560" cy="2304256"/>
          </a:xfrm>
          <a:prstGeom prst="rect">
            <a:avLst/>
          </a:prstGeom>
        </p:spPr>
      </p:pic>
    </p:spTree>
    <p:extLst>
      <p:ext uri="{BB962C8B-B14F-4D97-AF65-F5344CB8AC3E}">
        <p14:creationId xmlns:p14="http://schemas.microsoft.com/office/powerpoint/2010/main" val="3746492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Sensory Test (continued)</a:t>
            </a:r>
            <a:endParaRPr lang="ko-KR" altLang="en-US" dirty="0"/>
          </a:p>
        </p:txBody>
      </p:sp>
      <p:sp>
        <p:nvSpPr>
          <p:cNvPr id="37" name="내용 개체 틀 36"/>
          <p:cNvSpPr>
            <a:spLocks noGrp="1"/>
          </p:cNvSpPr>
          <p:nvPr>
            <p:ph idx="1"/>
          </p:nvPr>
        </p:nvSpPr>
        <p:spPr>
          <a:xfrm>
            <a:off x="251520" y="1340768"/>
            <a:ext cx="4608512" cy="5184576"/>
          </a:xfrm>
        </p:spPr>
        <p:txBody>
          <a:bodyPr>
            <a:normAutofit/>
          </a:bodyPr>
          <a:lstStyle/>
          <a:p>
            <a:pPr marL="285750" indent="-285750" latinLnBrk="0">
              <a:buFont typeface="Arial" panose="020B0604020202020204" pitchFamily="34" charset="0"/>
              <a:buChar char="•"/>
            </a:pPr>
            <a:r>
              <a:rPr lang="en-US" i="0" dirty="0" smtClean="0">
                <a:latin typeface="+mn-lt"/>
                <a:ea typeface="Times New Roman" panose="02020603050405020304" pitchFamily="18" charset="0"/>
              </a:rPr>
              <a:t>Now </a:t>
            </a:r>
            <a:r>
              <a:rPr lang="en-US" i="0" dirty="0">
                <a:latin typeface="+mn-lt"/>
                <a:ea typeface="Times New Roman" panose="02020603050405020304" pitchFamily="18" charset="0"/>
              </a:rPr>
              <a:t>perform the same sensory tests with your thick socks on.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Make </a:t>
            </a:r>
            <a:r>
              <a:rPr lang="en-US" i="0" dirty="0">
                <a:latin typeface="+mn-lt"/>
                <a:ea typeface="Times New Roman" panose="02020603050405020304" pitchFamily="18" charset="0"/>
              </a:rPr>
              <a:t>sure your socks are stretched smoothly over your foot, not loose, which can cause the sock to fold over when you slide your foot into the boot.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The </a:t>
            </a:r>
            <a:r>
              <a:rPr lang="en-US" i="0" dirty="0">
                <a:latin typeface="+mn-lt"/>
                <a:ea typeface="Times New Roman" panose="02020603050405020304" pitchFamily="18" charset="0"/>
              </a:rPr>
              <a:t>boot should not feel tight in any area.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Inversely</a:t>
            </a:r>
            <a:r>
              <a:rPr lang="en-US" i="0" dirty="0">
                <a:latin typeface="+mn-lt"/>
                <a:ea typeface="Times New Roman" panose="02020603050405020304" pitchFamily="18" charset="0"/>
              </a:rPr>
              <a:t>, it shouldn't feet loose in any area either.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It </a:t>
            </a:r>
            <a:r>
              <a:rPr lang="en-US" i="0" dirty="0">
                <a:latin typeface="+mn-lt"/>
                <a:ea typeface="Times New Roman" panose="02020603050405020304" pitchFamily="18" charset="0"/>
              </a:rPr>
              <a:t>should fit comfortably "snug".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any part of your foot feels "jammed", try a lighter, medium-weight sock on the outside.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Using </a:t>
            </a:r>
            <a:r>
              <a:rPr lang="en-US" i="0" dirty="0">
                <a:latin typeface="+mn-lt"/>
                <a:ea typeface="Times New Roman" panose="02020603050405020304" pitchFamily="18" charset="0"/>
              </a:rPr>
              <a:t>different thicknesses of socks can always be used as an option for making size/fit adjustments</a:t>
            </a:r>
            <a:r>
              <a:rPr lang="en-US" i="0" dirty="0" smtClean="0">
                <a:latin typeface="+mn-lt"/>
                <a:ea typeface="Times New Roman" panose="02020603050405020304" pitchFamily="18" charset="0"/>
              </a:rPr>
              <a:t>. </a:t>
            </a:r>
          </a:p>
          <a:p>
            <a:pPr lvl="1"/>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the foot still feels jammed (or inversely, loose), look for another boot.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1539" y="1484784"/>
            <a:ext cx="4032448" cy="3024336"/>
          </a:xfrm>
          <a:prstGeom prst="rect">
            <a:avLst/>
          </a:prstGeom>
        </p:spPr>
      </p:pic>
    </p:spTree>
    <p:extLst>
      <p:ext uri="{BB962C8B-B14F-4D97-AF65-F5344CB8AC3E}">
        <p14:creationId xmlns:p14="http://schemas.microsoft.com/office/powerpoint/2010/main" val="40965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Stride Test</a:t>
            </a:r>
            <a:endParaRPr lang="ko-KR" altLang="en-US" dirty="0"/>
          </a:p>
        </p:txBody>
      </p:sp>
      <p:sp>
        <p:nvSpPr>
          <p:cNvPr id="37" name="내용 개체 틀 36"/>
          <p:cNvSpPr>
            <a:spLocks noGrp="1"/>
          </p:cNvSpPr>
          <p:nvPr>
            <p:ph idx="1"/>
          </p:nvPr>
        </p:nvSpPr>
        <p:spPr>
          <a:xfrm>
            <a:off x="251520" y="1340768"/>
            <a:ext cx="4824536" cy="5256584"/>
          </a:xfrm>
        </p:spPr>
        <p:txBody>
          <a:bodyPr>
            <a:normAutofit fontScale="92500" lnSpcReduction="10000"/>
          </a:bodyPr>
          <a:lstStyle/>
          <a:p>
            <a:pPr marL="285750" indent="-285750" latinLnBrk="0">
              <a:buFont typeface="Arial" panose="020B0604020202020204" pitchFamily="34" charset="0"/>
              <a:buChar char="•"/>
            </a:pPr>
            <a:r>
              <a:rPr lang="en-US" i="0" dirty="0">
                <a:latin typeface="+mn-lt"/>
                <a:ea typeface="Times New Roman" panose="02020603050405020304" pitchFamily="18" charset="0"/>
              </a:rPr>
              <a:t>Walk around in the boots.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Do </a:t>
            </a:r>
            <a:r>
              <a:rPr lang="en-US" i="0" dirty="0">
                <a:latin typeface="+mn-lt"/>
                <a:ea typeface="Times New Roman" panose="02020603050405020304" pitchFamily="18" charset="0"/>
              </a:rPr>
              <a:t>they feel good? Does the boot "break" (or crease) across the top of the toes comfortably when you stride forward?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the top of the boot feels like it's jamming the back of your toes when you stride forward, then look for another pair.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What </a:t>
            </a:r>
            <a:r>
              <a:rPr lang="en-US" i="0" dirty="0">
                <a:latin typeface="+mn-lt"/>
                <a:ea typeface="Times New Roman" panose="02020603050405020304" pitchFamily="18" charset="0"/>
              </a:rPr>
              <a:t>about the heel? If you feel your heel sliding noticeably in the heel area, you probably have a boot that's a little too large, or one that's not going to work for you.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New</a:t>
            </a:r>
            <a:r>
              <a:rPr lang="en-US" i="0" dirty="0">
                <a:latin typeface="+mn-lt"/>
                <a:ea typeface="Times New Roman" panose="02020603050405020304" pitchFamily="18" charset="0"/>
              </a:rPr>
              <a:t>, rigid boots will always cause your heel to slide a little (and I emphasize, a little) when they're new, due to the newness and stiffness of the sole.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you think the sliding is due to a boot that's too large, go 1/2-size smaller, ensuring that the smaller size passes the "finger test".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484784"/>
            <a:ext cx="3995936" cy="2663957"/>
          </a:xfrm>
          <a:prstGeom prst="rect">
            <a:avLst/>
          </a:prstGeom>
        </p:spPr>
      </p:pic>
    </p:spTree>
    <p:extLst>
      <p:ext uri="{BB962C8B-B14F-4D97-AF65-F5344CB8AC3E}">
        <p14:creationId xmlns:p14="http://schemas.microsoft.com/office/powerpoint/2010/main" val="180828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Slant Board Test</a:t>
            </a:r>
            <a:endParaRPr lang="ko-KR" altLang="en-US" dirty="0"/>
          </a:p>
        </p:txBody>
      </p:sp>
      <p:sp>
        <p:nvSpPr>
          <p:cNvPr id="37" name="내용 개체 틀 36"/>
          <p:cNvSpPr>
            <a:spLocks noGrp="1"/>
          </p:cNvSpPr>
          <p:nvPr>
            <p:ph idx="1"/>
          </p:nvPr>
        </p:nvSpPr>
        <p:spPr>
          <a:xfrm>
            <a:off x="251520" y="1340768"/>
            <a:ext cx="6408712" cy="4739712"/>
          </a:xfrm>
        </p:spPr>
        <p:txBody>
          <a:bodyPr>
            <a:normAutofit fontScale="92500" lnSpcReduction="10000"/>
          </a:bodyPr>
          <a:lstStyle/>
          <a:p>
            <a:pPr marL="285750" indent="-285750" latinLnBrk="0">
              <a:buFont typeface="Arial" panose="020B0604020202020204" pitchFamily="34" charset="0"/>
              <a:buChar char="•"/>
            </a:pPr>
            <a:r>
              <a:rPr lang="en-US" i="0" dirty="0">
                <a:latin typeface="+mn-lt"/>
                <a:ea typeface="Times New Roman" panose="02020603050405020304" pitchFamily="18" charset="0"/>
              </a:rPr>
              <a:t>If everything still feels okay, ask the salesman if they have a </a:t>
            </a:r>
            <a:r>
              <a:rPr lang="en-US" b="1" i="0" dirty="0">
                <a:latin typeface="+mn-lt"/>
                <a:ea typeface="Times New Roman" panose="02020603050405020304" pitchFamily="18" charset="0"/>
              </a:rPr>
              <a:t>"slant board" </a:t>
            </a:r>
            <a:r>
              <a:rPr lang="en-US" i="0" dirty="0">
                <a:latin typeface="+mn-lt"/>
                <a:ea typeface="Times New Roman" panose="02020603050405020304" pitchFamily="18" charset="0"/>
              </a:rPr>
              <a:t>where you can test how they feel on an incline.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Walk </a:t>
            </a:r>
            <a:r>
              <a:rPr lang="en-US" i="0" dirty="0">
                <a:latin typeface="+mn-lt"/>
                <a:ea typeface="Times New Roman" panose="02020603050405020304" pitchFamily="18" charset="0"/>
              </a:rPr>
              <a:t>down the incline.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your foot jams into the front of the boot and your toes feels pinched, look for another pair.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your toes touch the end of the boot, ask the salesman for the next half-size larger.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you've managed to locate a pair that meets all the criteria above, there's a good chance that you've found a reasonably good fit for your foot.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you haven't, keep trying on different brands until you find a pair that "makes the grade" so to speak.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none of the boots available meet the criteria, visit another outdoor shop.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Boots </a:t>
            </a:r>
            <a:r>
              <a:rPr lang="en-US" i="0" dirty="0">
                <a:latin typeface="+mn-lt"/>
                <a:ea typeface="Times New Roman" panose="02020603050405020304" pitchFamily="18" charset="0"/>
              </a:rPr>
              <a:t>can be expensive. Take the time to choose wisely. Your bank account and feet depend on it. </a:t>
            </a: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0232" y="1340768"/>
            <a:ext cx="2304256" cy="2304256"/>
          </a:xfrm>
          <a:prstGeom prst="rect">
            <a:avLst/>
          </a:prstGeom>
        </p:spPr>
      </p:pic>
    </p:spTree>
    <p:extLst>
      <p:ext uri="{BB962C8B-B14F-4D97-AF65-F5344CB8AC3E}">
        <p14:creationId xmlns:p14="http://schemas.microsoft.com/office/powerpoint/2010/main" val="3103604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Home</a:t>
            </a:r>
          </a:p>
        </p:txBody>
      </p:sp>
      <p:sp>
        <p:nvSpPr>
          <p:cNvPr id="3" name="Content Placeholder 2"/>
          <p:cNvSpPr>
            <a:spLocks noGrp="1"/>
          </p:cNvSpPr>
          <p:nvPr>
            <p:ph idx="1"/>
          </p:nvPr>
        </p:nvSpPr>
        <p:spPr>
          <a:xfrm>
            <a:off x="3419872" y="1340768"/>
            <a:ext cx="5472608" cy="5184576"/>
          </a:xfrm>
        </p:spPr>
        <p:txBody>
          <a:bodyPr/>
          <a:lstStyle/>
          <a:p>
            <a:pPr marL="285750" indent="-285750"/>
            <a:r>
              <a:rPr lang="en-US" b="1" dirty="0">
                <a:ea typeface="Times New Roman" panose="02020603050405020304" pitchFamily="18" charset="0"/>
              </a:rPr>
              <a:t>The "Paper Doll" </a:t>
            </a:r>
            <a:r>
              <a:rPr lang="en-US" b="1" dirty="0" smtClean="0">
                <a:ea typeface="Times New Roman" panose="02020603050405020304" pitchFamily="18" charset="0"/>
              </a:rPr>
              <a:t>Test:</a:t>
            </a:r>
          </a:p>
          <a:p>
            <a:pPr marL="742950" lvl="1" indent="-285750"/>
            <a:r>
              <a:rPr lang="en-US" dirty="0" smtClean="0">
                <a:ea typeface="Times New Roman" panose="02020603050405020304" pitchFamily="18" charset="0"/>
              </a:rPr>
              <a:t>Once </a:t>
            </a:r>
            <a:r>
              <a:rPr lang="en-US" dirty="0">
                <a:ea typeface="Times New Roman" panose="02020603050405020304" pitchFamily="18" charset="0"/>
              </a:rPr>
              <a:t>you have your boots home, slip on the socks you intend to wear while you're hiking. </a:t>
            </a:r>
            <a:endParaRPr lang="en-US" dirty="0" smtClean="0">
              <a:ea typeface="Times New Roman" panose="02020603050405020304" pitchFamily="18" charset="0"/>
            </a:endParaRPr>
          </a:p>
          <a:p>
            <a:pPr marL="742950" lvl="1" indent="-285750"/>
            <a:r>
              <a:rPr lang="en-US" dirty="0" smtClean="0">
                <a:ea typeface="Times New Roman" panose="02020603050405020304" pitchFamily="18" charset="0"/>
              </a:rPr>
              <a:t>Then</a:t>
            </a:r>
            <a:r>
              <a:rPr lang="en-US" dirty="0">
                <a:ea typeface="Times New Roman" panose="02020603050405020304" pitchFamily="18" charset="0"/>
              </a:rPr>
              <a:t>, place a blank sheet of paper under your foot, and carefully trace an outline of your foot with a pencil. </a:t>
            </a:r>
            <a:endParaRPr lang="en-US" dirty="0" smtClean="0">
              <a:ea typeface="Times New Roman" panose="02020603050405020304" pitchFamily="18" charset="0"/>
            </a:endParaRPr>
          </a:p>
          <a:p>
            <a:pPr marL="742950" lvl="1" indent="-285750"/>
            <a:r>
              <a:rPr lang="en-US" dirty="0" smtClean="0">
                <a:ea typeface="Times New Roman" panose="02020603050405020304" pitchFamily="18" charset="0"/>
              </a:rPr>
              <a:t>Using </a:t>
            </a:r>
            <a:r>
              <a:rPr lang="en-US" dirty="0">
                <a:ea typeface="Times New Roman" panose="02020603050405020304" pitchFamily="18" charset="0"/>
              </a:rPr>
              <a:t>scissors cut the foot outline from the paper. </a:t>
            </a:r>
            <a:endParaRPr lang="en-US" dirty="0" smtClean="0">
              <a:ea typeface="Times New Roman" panose="02020603050405020304" pitchFamily="18" charset="0"/>
            </a:endParaRPr>
          </a:p>
          <a:p>
            <a:pPr marL="742950" lvl="1" indent="-285750"/>
            <a:r>
              <a:rPr lang="en-US" dirty="0" smtClean="0">
                <a:ea typeface="Times New Roman" panose="02020603050405020304" pitchFamily="18" charset="0"/>
              </a:rPr>
              <a:t>Then</a:t>
            </a:r>
            <a:r>
              <a:rPr lang="en-US" dirty="0">
                <a:ea typeface="Times New Roman" panose="02020603050405020304" pitchFamily="18" charset="0"/>
              </a:rPr>
              <a:t>, very gently, slide your "foot cut-out" into the boot. </a:t>
            </a:r>
            <a:endParaRPr lang="en-US" dirty="0" smtClean="0">
              <a:ea typeface="Times New Roman" panose="02020603050405020304" pitchFamily="18" charset="0"/>
            </a:endParaRPr>
          </a:p>
          <a:p>
            <a:pPr marL="742950" lvl="1" indent="-285750"/>
            <a:r>
              <a:rPr lang="en-US" dirty="0" smtClean="0">
                <a:ea typeface="Times New Roman" panose="02020603050405020304" pitchFamily="18" charset="0"/>
              </a:rPr>
              <a:t>Press </a:t>
            </a:r>
            <a:r>
              <a:rPr lang="en-US" dirty="0">
                <a:ea typeface="Times New Roman" panose="02020603050405020304" pitchFamily="18" charset="0"/>
              </a:rPr>
              <a:t>the paper flat onto the bottom of the boot, working the paper into all corners of the boot, just as you would press pizza dough into the corner of a cookie sheet. </a:t>
            </a:r>
            <a:endParaRPr lang="en-US" dirty="0" smtClean="0">
              <a:ea typeface="Times New Roman" panose="02020603050405020304" pitchFamily="18" charset="0"/>
            </a:endParaRPr>
          </a:p>
          <a:p>
            <a:pPr marL="742950" lvl="1" indent="-285750"/>
            <a:r>
              <a:rPr lang="en-US" dirty="0" smtClean="0">
                <a:ea typeface="Times New Roman" panose="02020603050405020304" pitchFamily="18" charset="0"/>
              </a:rPr>
              <a:t>Then</a:t>
            </a:r>
            <a:r>
              <a:rPr lang="en-US" dirty="0">
                <a:ea typeface="Times New Roman" panose="02020603050405020304" pitchFamily="18" charset="0"/>
              </a:rPr>
              <a:t>, remove the cutout. </a:t>
            </a:r>
            <a:endParaRPr lang="en-US" dirty="0" smtClean="0">
              <a:ea typeface="Times New Roman" panose="02020603050405020304" pitchFamily="18" charset="0"/>
            </a:endParaRPr>
          </a:p>
          <a:p>
            <a:pPr marL="742950" lvl="1" indent="-285750"/>
            <a:r>
              <a:rPr lang="en-US" dirty="0" smtClean="0">
                <a:ea typeface="Times New Roman" panose="02020603050405020304" pitchFamily="18" charset="0"/>
              </a:rPr>
              <a:t>Any </a:t>
            </a:r>
            <a:r>
              <a:rPr lang="en-US" dirty="0">
                <a:ea typeface="Times New Roman" panose="02020603050405020304" pitchFamily="18" charset="0"/>
              </a:rPr>
              <a:t>spot where the paper is folded up (i.e. not flat) is a spot where the boot is tight. </a:t>
            </a:r>
            <a:endParaRPr lang="en-US" dirty="0" smtClean="0">
              <a:ea typeface="Times New Roman" panose="02020603050405020304" pitchFamily="18" charset="0"/>
            </a:endParaRPr>
          </a:p>
          <a:p>
            <a:pPr marL="742950" lvl="1" indent="-285750"/>
            <a:r>
              <a:rPr lang="en-US" dirty="0" smtClean="0">
                <a:ea typeface="Times New Roman" panose="02020603050405020304" pitchFamily="18" charset="0"/>
              </a:rPr>
              <a:t>Remember</a:t>
            </a:r>
            <a:r>
              <a:rPr lang="en-US" dirty="0">
                <a:ea typeface="Times New Roman" panose="02020603050405020304" pitchFamily="18" charset="0"/>
              </a:rPr>
              <a:t>, some snugness is okay, but if you have spots where the paper is folded up 1/2", you may well have some problems later on down the trail.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84784"/>
            <a:ext cx="3240360" cy="3240360"/>
          </a:xfrm>
          <a:prstGeom prst="rect">
            <a:avLst/>
          </a:prstGeom>
        </p:spPr>
      </p:pic>
    </p:spTree>
    <p:extLst>
      <p:ext uri="{BB962C8B-B14F-4D97-AF65-F5344CB8AC3E}">
        <p14:creationId xmlns:p14="http://schemas.microsoft.com/office/powerpoint/2010/main" val="506458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Home</a:t>
            </a:r>
          </a:p>
        </p:txBody>
      </p:sp>
      <p:sp>
        <p:nvSpPr>
          <p:cNvPr id="3" name="Content Placeholder 2"/>
          <p:cNvSpPr>
            <a:spLocks noGrp="1"/>
          </p:cNvSpPr>
          <p:nvPr>
            <p:ph idx="1"/>
          </p:nvPr>
        </p:nvSpPr>
        <p:spPr>
          <a:xfrm>
            <a:off x="251520" y="1340768"/>
            <a:ext cx="4320480" cy="4739712"/>
          </a:xfrm>
        </p:spPr>
        <p:txBody>
          <a:bodyPr/>
          <a:lstStyle/>
          <a:p>
            <a:r>
              <a:rPr lang="en-US" b="1" dirty="0">
                <a:ea typeface="Times New Roman" panose="02020603050405020304" pitchFamily="18" charset="0"/>
              </a:rPr>
              <a:t>The Long Walk </a:t>
            </a:r>
            <a:r>
              <a:rPr lang="en-US" b="1" dirty="0" smtClean="0">
                <a:ea typeface="Times New Roman" panose="02020603050405020304" pitchFamily="18" charset="0"/>
              </a:rPr>
              <a:t>Test:</a:t>
            </a:r>
          </a:p>
          <a:p>
            <a:pPr lvl="1"/>
            <a:r>
              <a:rPr lang="en-US" dirty="0" smtClean="0">
                <a:ea typeface="Times New Roman" panose="02020603050405020304" pitchFamily="18" charset="0"/>
              </a:rPr>
              <a:t>Next</a:t>
            </a:r>
            <a:r>
              <a:rPr lang="en-US" dirty="0">
                <a:ea typeface="Times New Roman" panose="02020603050405020304" pitchFamily="18" charset="0"/>
              </a:rPr>
              <a:t>, wear them around and see how they feel. </a:t>
            </a:r>
            <a:endParaRPr lang="en-US" dirty="0" smtClean="0">
              <a:ea typeface="Times New Roman" panose="02020603050405020304" pitchFamily="18" charset="0"/>
            </a:endParaRPr>
          </a:p>
          <a:p>
            <a:pPr lvl="1"/>
            <a:r>
              <a:rPr lang="en-US" dirty="0" smtClean="0">
                <a:ea typeface="Times New Roman" panose="02020603050405020304" pitchFamily="18" charset="0"/>
              </a:rPr>
              <a:t>Perform </a:t>
            </a:r>
            <a:r>
              <a:rPr lang="en-US" dirty="0">
                <a:ea typeface="Times New Roman" panose="02020603050405020304" pitchFamily="18" charset="0"/>
              </a:rPr>
              <a:t>a "long walk" inside your home, or even better, inside a local shopping mall to see how they feel after a little distance. </a:t>
            </a:r>
            <a:endParaRPr lang="en-US" dirty="0" smtClean="0">
              <a:ea typeface="Times New Roman" panose="02020603050405020304" pitchFamily="18" charset="0"/>
            </a:endParaRPr>
          </a:p>
          <a:p>
            <a:pPr lvl="1"/>
            <a:r>
              <a:rPr lang="en-US" dirty="0" smtClean="0">
                <a:ea typeface="Times New Roman" panose="02020603050405020304" pitchFamily="18" charset="0"/>
              </a:rPr>
              <a:t>Wearing </a:t>
            </a:r>
            <a:r>
              <a:rPr lang="en-US" dirty="0">
                <a:ea typeface="Times New Roman" panose="02020603050405020304" pitchFamily="18" charset="0"/>
              </a:rPr>
              <a:t>them while lounging at home will not give them the proper test. </a:t>
            </a:r>
            <a:endParaRPr lang="en-US" dirty="0" smtClean="0">
              <a:ea typeface="Times New Roman" panose="02020603050405020304" pitchFamily="18" charset="0"/>
            </a:endParaRPr>
          </a:p>
          <a:p>
            <a:pPr lvl="1"/>
            <a:r>
              <a:rPr lang="en-US" dirty="0" smtClean="0">
                <a:ea typeface="Times New Roman" panose="02020603050405020304" pitchFamily="18" charset="0"/>
              </a:rPr>
              <a:t>Put </a:t>
            </a:r>
            <a:r>
              <a:rPr lang="en-US" dirty="0">
                <a:ea typeface="Times New Roman" panose="02020603050405020304" pitchFamily="18" charset="0"/>
              </a:rPr>
              <a:t>a little "indoor distance" on the boot. If they still feel good, you've found a reasonably good boot for your foot. </a:t>
            </a:r>
            <a:endParaRPr lang="en-US" dirty="0" smtClean="0">
              <a:ea typeface="Times New Roman" panose="02020603050405020304" pitchFamily="18" charset="0"/>
            </a:endParaRPr>
          </a:p>
          <a:p>
            <a:pPr lvl="1"/>
            <a:r>
              <a:rPr lang="en-US" dirty="0" smtClean="0">
                <a:ea typeface="Times New Roman" panose="02020603050405020304" pitchFamily="18" charset="0"/>
              </a:rPr>
              <a:t>If </a:t>
            </a:r>
            <a:r>
              <a:rPr lang="en-US" dirty="0">
                <a:ea typeface="Times New Roman" panose="02020603050405020304" pitchFamily="18" charset="0"/>
              </a:rPr>
              <a:t>they don't feel good, resist the temptation to keep them - take them back and keep looking. </a:t>
            </a:r>
          </a:p>
          <a:p>
            <a:endParaRPr lang="en-US" dirty="0"/>
          </a:p>
        </p:txBody>
      </p:sp>
      <p:pic>
        <p:nvPicPr>
          <p:cNvPr id="6" name="Picture 5"/>
          <p:cNvPicPr>
            <a:picLocks noChangeAspect="1"/>
          </p:cNvPicPr>
          <p:nvPr/>
        </p:nvPicPr>
        <p:blipFill rotWithShape="1">
          <a:blip r:embed="rId2"/>
          <a:srcRect t="8474"/>
          <a:stretch/>
        </p:blipFill>
        <p:spPr>
          <a:xfrm>
            <a:off x="4716016" y="1700808"/>
            <a:ext cx="4095750" cy="3748699"/>
          </a:xfrm>
          <a:prstGeom prst="rect">
            <a:avLst/>
          </a:prstGeom>
        </p:spPr>
      </p:pic>
    </p:spTree>
    <p:extLst>
      <p:ext uri="{BB962C8B-B14F-4D97-AF65-F5344CB8AC3E}">
        <p14:creationId xmlns:p14="http://schemas.microsoft.com/office/powerpoint/2010/main" val="234051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Trail</a:t>
            </a:r>
            <a:endParaRPr lang="en-US" dirty="0"/>
          </a:p>
        </p:txBody>
      </p:sp>
      <p:sp>
        <p:nvSpPr>
          <p:cNvPr id="3" name="Content Placeholder 2"/>
          <p:cNvSpPr>
            <a:spLocks noGrp="1"/>
          </p:cNvSpPr>
          <p:nvPr>
            <p:ph idx="1"/>
          </p:nvPr>
        </p:nvSpPr>
        <p:spPr>
          <a:xfrm>
            <a:off x="143508" y="3703332"/>
            <a:ext cx="8640960" cy="2579472"/>
          </a:xfrm>
        </p:spPr>
        <p:txBody>
          <a:bodyPr>
            <a:normAutofit/>
          </a:bodyPr>
          <a:lstStyle/>
          <a:p>
            <a:pPr latinLnBrk="0">
              <a:buFont typeface="Arial" panose="020B0604020202020204" pitchFamily="34" charset="0"/>
              <a:buChar char="•"/>
            </a:pPr>
            <a:r>
              <a:rPr lang="en-US" b="1" i="0" dirty="0">
                <a:latin typeface="+mn-lt"/>
                <a:ea typeface="Times New Roman" panose="02020603050405020304" pitchFamily="18" charset="0"/>
              </a:rPr>
              <a:t>Break-in</a:t>
            </a:r>
            <a:r>
              <a:rPr lang="en-US" i="0" dirty="0">
                <a:latin typeface="+mn-lt"/>
                <a:ea typeface="Times New Roman" panose="02020603050405020304" pitchFamily="18" charset="0"/>
              </a:rPr>
              <a:t> </a:t>
            </a:r>
            <a:endParaRPr lang="en-US" i="0" dirty="0" smtClean="0">
              <a:latin typeface="+mn-lt"/>
              <a:ea typeface="Times New Roman" panose="02020603050405020304" pitchFamily="18" charset="0"/>
            </a:endParaRPr>
          </a:p>
          <a:p>
            <a:pPr lvl="1">
              <a:buFont typeface="Arial" panose="020B0604020202020204" pitchFamily="34" charset="0"/>
              <a:buChar char="•"/>
            </a:pPr>
            <a:r>
              <a:rPr lang="en-US" i="0" dirty="0" smtClean="0">
                <a:latin typeface="+mn-lt"/>
                <a:ea typeface="Times New Roman" panose="02020603050405020304" pitchFamily="18" charset="0"/>
              </a:rPr>
              <a:t>Assuming </a:t>
            </a:r>
            <a:r>
              <a:rPr lang="en-US" i="0" dirty="0">
                <a:latin typeface="+mn-lt"/>
                <a:ea typeface="Times New Roman" panose="02020603050405020304" pitchFamily="18" charset="0"/>
              </a:rPr>
              <a:t>that you've found the "Perfect Fit", the final step is breaking in your boots before you take them out on the trail. </a:t>
            </a:r>
            <a:endParaRPr lang="en-US" i="0" dirty="0" smtClean="0">
              <a:latin typeface="+mn-lt"/>
              <a:ea typeface="Times New Roman" panose="02020603050405020304" pitchFamily="18" charset="0"/>
            </a:endParaRPr>
          </a:p>
          <a:p>
            <a:pPr lvl="1">
              <a:buFont typeface="Arial" panose="020B0604020202020204" pitchFamily="34" charset="0"/>
              <a:buChar char="•"/>
            </a:pPr>
            <a:r>
              <a:rPr lang="en-US" i="0" dirty="0" smtClean="0">
                <a:latin typeface="+mn-lt"/>
                <a:ea typeface="Times New Roman" panose="02020603050405020304" pitchFamily="18" charset="0"/>
              </a:rPr>
              <a:t>With </a:t>
            </a:r>
            <a:r>
              <a:rPr lang="en-US" i="0" dirty="0">
                <a:latin typeface="+mn-lt"/>
                <a:ea typeface="Times New Roman" panose="02020603050405020304" pitchFamily="18" charset="0"/>
              </a:rPr>
              <a:t>the evolution of fabric Gore-Tex boots, this is not as great a factor as it used to be, but should still be performed. </a:t>
            </a:r>
            <a:endParaRPr lang="en-US" i="0" dirty="0" smtClean="0">
              <a:latin typeface="+mn-lt"/>
              <a:ea typeface="Times New Roman" panose="02020603050405020304" pitchFamily="18" charset="0"/>
            </a:endParaRPr>
          </a:p>
          <a:p>
            <a:pPr lvl="1">
              <a:buFont typeface="Arial" panose="020B0604020202020204" pitchFamily="34" charset="0"/>
              <a:buChar char="•"/>
            </a:pPr>
            <a:r>
              <a:rPr lang="en-US" i="0" dirty="0" smtClean="0">
                <a:latin typeface="+mn-lt"/>
                <a:ea typeface="Times New Roman" panose="02020603050405020304" pitchFamily="18" charset="0"/>
              </a:rPr>
              <a:t>All-leather </a:t>
            </a:r>
            <a:r>
              <a:rPr lang="en-US" i="0" dirty="0">
                <a:latin typeface="+mn-lt"/>
                <a:ea typeface="Times New Roman" panose="02020603050405020304" pitchFamily="18" charset="0"/>
              </a:rPr>
              <a:t>boots will definitely require some break-in time prior to backpacking. </a:t>
            </a:r>
            <a:endParaRPr lang="en-US" i="0" dirty="0" smtClean="0">
              <a:latin typeface="+mn-lt"/>
              <a:ea typeface="Times New Roman" panose="02020603050405020304" pitchFamily="18" charset="0"/>
            </a:endParaRPr>
          </a:p>
          <a:p>
            <a:pPr lvl="1">
              <a:buFont typeface="Arial" panose="020B0604020202020204" pitchFamily="34" charset="0"/>
              <a:buChar char="•"/>
            </a:pPr>
            <a:r>
              <a:rPr lang="en-US" i="0" dirty="0" smtClean="0">
                <a:latin typeface="+mn-lt"/>
                <a:ea typeface="Times New Roman" panose="02020603050405020304" pitchFamily="18" charset="0"/>
              </a:rPr>
              <a:t>Wear </a:t>
            </a:r>
            <a:r>
              <a:rPr lang="en-US" i="0" dirty="0">
                <a:latin typeface="+mn-lt"/>
                <a:ea typeface="Times New Roman" panose="02020603050405020304" pitchFamily="18" charset="0"/>
              </a:rPr>
              <a:t>your boots on progressively longer hikes until you're certain you can do some comfortable distance with the added weight of a backpack. </a:t>
            </a:r>
          </a:p>
          <a:p>
            <a:pPr latinLnBrk="0">
              <a:buFont typeface="Arial" panose="020B0604020202020204" pitchFamily="34" charset="0"/>
              <a:buChar char="•"/>
            </a:pPr>
            <a:endParaRPr lang="en-US" i="0" dirty="0">
              <a:latin typeface="+mn-lt"/>
              <a:ea typeface="Times New Roman" panose="02020603050405020304" pitchFamily="18" charset="0"/>
            </a:endParaRPr>
          </a:p>
          <a:p>
            <a:pPr latinLnBrk="0">
              <a:buFont typeface="Arial" panose="020B0604020202020204" pitchFamily="34" charset="0"/>
              <a:buChar char="•"/>
            </a:pPr>
            <a:endParaRPr lang="en-US" i="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827" y="1124744"/>
            <a:ext cx="4934322" cy="2565847"/>
          </a:xfrm>
          <a:prstGeom prst="rect">
            <a:avLst/>
          </a:prstGeom>
        </p:spPr>
      </p:pic>
    </p:spTree>
    <p:extLst>
      <p:ext uri="{BB962C8B-B14F-4D97-AF65-F5344CB8AC3E}">
        <p14:creationId xmlns:p14="http://schemas.microsoft.com/office/powerpoint/2010/main" val="3543091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Trail</a:t>
            </a:r>
            <a:endParaRPr lang="en-US" dirty="0"/>
          </a:p>
        </p:txBody>
      </p:sp>
      <p:sp>
        <p:nvSpPr>
          <p:cNvPr id="3" name="Content Placeholder 2"/>
          <p:cNvSpPr>
            <a:spLocks noGrp="1"/>
          </p:cNvSpPr>
          <p:nvPr>
            <p:ph idx="1"/>
          </p:nvPr>
        </p:nvSpPr>
        <p:spPr>
          <a:xfrm>
            <a:off x="251520" y="1340768"/>
            <a:ext cx="5832648" cy="5256584"/>
          </a:xfrm>
        </p:spPr>
        <p:txBody>
          <a:bodyPr>
            <a:normAutofit/>
          </a:bodyPr>
          <a:lstStyle/>
          <a:p>
            <a:pPr latinLnBrk="0">
              <a:buFont typeface="Arial" panose="020B0604020202020204" pitchFamily="34" charset="0"/>
              <a:buChar char="•"/>
            </a:pPr>
            <a:r>
              <a:rPr lang="en-US" b="1" i="0" dirty="0" smtClean="0">
                <a:latin typeface="+mn-lt"/>
                <a:ea typeface="Times New Roman" panose="02020603050405020304" pitchFamily="18" charset="0"/>
              </a:rPr>
              <a:t>Being </a:t>
            </a:r>
            <a:r>
              <a:rPr lang="en-US" b="1" i="0" dirty="0">
                <a:latin typeface="+mn-lt"/>
                <a:ea typeface="Times New Roman" panose="02020603050405020304" pitchFamily="18" charset="0"/>
              </a:rPr>
              <a:t>Prepared for </a:t>
            </a:r>
            <a:r>
              <a:rPr lang="en-US" b="1" i="0" dirty="0" smtClean="0">
                <a:latin typeface="+mn-lt"/>
                <a:ea typeface="Times New Roman" panose="02020603050405020304" pitchFamily="18" charset="0"/>
              </a:rPr>
              <a:t>Problems</a:t>
            </a:r>
          </a:p>
          <a:p>
            <a:pPr lvl="1"/>
            <a:r>
              <a:rPr lang="en-US" i="0" dirty="0" smtClean="0">
                <a:latin typeface="+mn-lt"/>
                <a:ea typeface="Times New Roman" panose="02020603050405020304" pitchFamily="18" charset="0"/>
              </a:rPr>
              <a:t>Even </a:t>
            </a:r>
            <a:r>
              <a:rPr lang="en-US" i="0" dirty="0">
                <a:latin typeface="+mn-lt"/>
                <a:ea typeface="Times New Roman" panose="02020603050405020304" pitchFamily="18" charset="0"/>
              </a:rPr>
              <a:t>the best fitting boots can still cause you problems.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Small </a:t>
            </a:r>
            <a:r>
              <a:rPr lang="en-US" i="0" dirty="0">
                <a:latin typeface="+mn-lt"/>
                <a:ea typeface="Times New Roman" panose="02020603050405020304" pitchFamily="18" charset="0"/>
              </a:rPr>
              <a:t>spots may rub, or tender feet may require some toughening.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Be </a:t>
            </a:r>
            <a:r>
              <a:rPr lang="en-US" i="0" dirty="0">
                <a:latin typeface="+mn-lt"/>
                <a:ea typeface="Times New Roman" panose="02020603050405020304" pitchFamily="18" charset="0"/>
              </a:rPr>
              <a:t>sure to take along some "moleskin" on your hikes and backpacking trips.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Moleskin</a:t>
            </a:r>
            <a:r>
              <a:rPr lang="en-US" i="0" dirty="0">
                <a:latin typeface="+mn-lt"/>
                <a:ea typeface="Times New Roman" panose="02020603050405020304" pitchFamily="18" charset="0"/>
              </a:rPr>
              <a:t>, and other similarly designed abrasion padding with adhesive on one side, and a felt-like padding on the other, will minimize the possibility that blisters are raised. (It will minimize, not eliminate the possibility.)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Medical </a:t>
            </a:r>
            <a:r>
              <a:rPr lang="en-US" i="0" dirty="0">
                <a:latin typeface="+mn-lt"/>
                <a:ea typeface="Times New Roman" panose="02020603050405020304" pitchFamily="18" charset="0"/>
              </a:rPr>
              <a:t>adhesive tape, with a smooth, slick covering (or duct tape) on the outside can also be used. </a:t>
            </a:r>
            <a:endParaRPr lang="en-US" i="0" dirty="0" smtClean="0">
              <a:latin typeface="+mn-lt"/>
              <a:ea typeface="Times New Roman" panose="02020603050405020304" pitchFamily="18" charset="0"/>
            </a:endParaRPr>
          </a:p>
          <a:p>
            <a:pPr lvl="1"/>
            <a:r>
              <a:rPr lang="en-US" i="0" dirty="0" err="1" smtClean="0">
                <a:latin typeface="+mn-lt"/>
                <a:ea typeface="Times New Roman" panose="02020603050405020304" pitchFamily="18" charset="0"/>
              </a:rPr>
              <a:t>Spenco</a:t>
            </a:r>
            <a:r>
              <a:rPr lang="en-US" i="0" dirty="0" smtClean="0">
                <a:latin typeface="+mn-lt"/>
                <a:ea typeface="Times New Roman" panose="02020603050405020304" pitchFamily="18" charset="0"/>
              </a:rPr>
              <a:t> </a:t>
            </a:r>
            <a:r>
              <a:rPr lang="en-US" i="0" dirty="0">
                <a:latin typeface="+mn-lt"/>
                <a:ea typeface="Times New Roman" panose="02020603050405020304" pitchFamily="18" charset="0"/>
              </a:rPr>
              <a:t>"second skin" is also an outstanding option for providing relief for boot "hot spots".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And </a:t>
            </a:r>
            <a:r>
              <a:rPr lang="en-US" i="0" dirty="0">
                <a:latin typeface="+mn-lt"/>
                <a:ea typeface="Times New Roman" panose="02020603050405020304" pitchFamily="18" charset="0"/>
              </a:rPr>
              <a:t>finally, remember that sometimes it's your foot that needs conditioning, not the boot.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Regular </a:t>
            </a:r>
            <a:r>
              <a:rPr lang="en-US" i="0" dirty="0">
                <a:latin typeface="+mn-lt"/>
                <a:ea typeface="Times New Roman" panose="02020603050405020304" pitchFamily="18" charset="0"/>
              </a:rPr>
              <a:t>hiking and backpacking will help toughen your feet until they are prepared for the abuse you'll give them on the trail.</a:t>
            </a:r>
          </a:p>
          <a:p>
            <a:pPr latinLnBrk="0">
              <a:buFont typeface="Arial" panose="020B0604020202020204" pitchFamily="34" charset="0"/>
              <a:buChar char="•"/>
            </a:pPr>
            <a:endParaRPr lang="en-US" i="0" dirty="0">
              <a:latin typeface="+mn-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551"/>
          <a:stretch/>
        </p:blipFill>
        <p:spPr>
          <a:xfrm>
            <a:off x="6012160" y="1628800"/>
            <a:ext cx="2963161" cy="2448272"/>
          </a:xfrm>
          <a:prstGeom prst="rect">
            <a:avLst/>
          </a:prstGeom>
        </p:spPr>
      </p:pic>
    </p:spTree>
    <p:extLst>
      <p:ext uri="{BB962C8B-B14F-4D97-AF65-F5344CB8AC3E}">
        <p14:creationId xmlns:p14="http://schemas.microsoft.com/office/powerpoint/2010/main" val="93126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211960" y="879124"/>
            <a:ext cx="4932039" cy="553998"/>
          </a:xfrm>
          <a:prstGeom prst="rect">
            <a:avLst/>
          </a:prstGeom>
          <a:noFill/>
        </p:spPr>
        <p:txBody>
          <a:bodyPr wrap="square" rtlCol="0">
            <a:spAutoFit/>
          </a:bodyPr>
          <a:lstStyle/>
          <a:p>
            <a:r>
              <a:rPr lang="en-US" altLang="ko-KR" sz="3000" b="1" dirty="0">
                <a:solidFill>
                  <a:srgbClr val="48424B"/>
                </a:solidFill>
                <a:latin typeface="+mj-lt"/>
                <a:ea typeface="맑은 고딕" pitchFamily="50" charset="-127"/>
              </a:rPr>
              <a:t>CONTENTS</a:t>
            </a:r>
            <a:endParaRPr lang="ko-KR" altLang="en-US" sz="3000" b="1" dirty="0">
              <a:solidFill>
                <a:srgbClr val="48424B"/>
              </a:solidFill>
              <a:latin typeface="+mj-lt"/>
              <a:ea typeface="맑은 고딕" pitchFamily="50" charset="-127"/>
            </a:endParaRPr>
          </a:p>
        </p:txBody>
      </p:sp>
      <p:grpSp>
        <p:nvGrpSpPr>
          <p:cNvPr id="33" name="그룹 32"/>
          <p:cNvGrpSpPr/>
          <p:nvPr/>
        </p:nvGrpSpPr>
        <p:grpSpPr>
          <a:xfrm>
            <a:off x="5220072" y="1916832"/>
            <a:ext cx="3168352" cy="594011"/>
            <a:chOff x="5328220" y="1916832"/>
            <a:chExt cx="3852292" cy="594011"/>
          </a:xfrm>
        </p:grpSpPr>
        <p:grpSp>
          <p:nvGrpSpPr>
            <p:cNvPr id="29" name="그룹 65"/>
            <p:cNvGrpSpPr/>
            <p:nvPr/>
          </p:nvGrpSpPr>
          <p:grpSpPr>
            <a:xfrm>
              <a:off x="5328220" y="1916832"/>
              <a:ext cx="3852292" cy="581654"/>
              <a:chOff x="1077516" y="904974"/>
              <a:chExt cx="3852292" cy="581654"/>
            </a:xfrm>
          </p:grpSpPr>
          <p:sp>
            <p:nvSpPr>
              <p:cNvPr id="34" name="Text Box 5"/>
              <p:cNvSpPr txBox="1">
                <a:spLocks noChangeArrowheads="1"/>
              </p:cNvSpPr>
              <p:nvPr/>
            </p:nvSpPr>
            <p:spPr bwMode="auto">
              <a:xfrm>
                <a:off x="1761157" y="904974"/>
                <a:ext cx="2952750" cy="307777"/>
              </a:xfrm>
              <a:prstGeom prst="rect">
                <a:avLst/>
              </a:prstGeom>
              <a:noFill/>
              <a:ln w="9525">
                <a:noFill/>
                <a:miter lim="800000"/>
                <a:headEnd/>
                <a:tailEnd/>
              </a:ln>
            </p:spPr>
            <p:txBody>
              <a:bodyPr>
                <a:spAutoFit/>
              </a:bodyPr>
              <a:lstStyle/>
              <a:p>
                <a:r>
                  <a:rPr lang="en-US" altLang="ko-KR" sz="1400" b="1" dirty="0" smtClean="0">
                    <a:solidFill>
                      <a:schemeClr val="bg1"/>
                    </a:solidFill>
                    <a:cs typeface="Arial" pitchFamily="34" charset="0"/>
                  </a:rPr>
                  <a:t>Boots</a:t>
                </a:r>
                <a:endParaRPr lang="ko-KR" altLang="en-US" sz="1400" b="1" dirty="0">
                  <a:solidFill>
                    <a:schemeClr val="bg1"/>
                  </a:solidFill>
                  <a:cs typeface="Arial" pitchFamily="34" charset="0"/>
                </a:endParaRPr>
              </a:p>
            </p:txBody>
          </p:sp>
          <p:sp>
            <p:nvSpPr>
              <p:cNvPr id="50" name="Text Box 11"/>
              <p:cNvSpPr txBox="1">
                <a:spLocks noChangeArrowheads="1"/>
              </p:cNvSpPr>
              <p:nvPr/>
            </p:nvSpPr>
            <p:spPr bwMode="auto">
              <a:xfrm>
                <a:off x="1761157" y="1225018"/>
                <a:ext cx="3168651" cy="261610"/>
              </a:xfrm>
              <a:prstGeom prst="rect">
                <a:avLst/>
              </a:prstGeom>
              <a:noFill/>
              <a:ln w="9525">
                <a:noFill/>
                <a:miter lim="800000"/>
                <a:headEnd/>
                <a:tailEnd/>
              </a:ln>
              <a:effectLst/>
            </p:spPr>
            <p:txBody>
              <a:bodyPr anchor="ctr">
                <a:spAutoFit/>
              </a:bodyPr>
              <a:lstStyle/>
              <a:p>
                <a:pPr latinLnBrk="0"/>
                <a:r>
                  <a:rPr lang="en-US" altLang="ko-KR" sz="1100" dirty="0">
                    <a:solidFill>
                      <a:schemeClr val="bg1"/>
                    </a:solidFill>
                    <a:latin typeface="+mj-lt"/>
                    <a:cs typeface="Arial" pitchFamily="34" charset="0"/>
                  </a:rPr>
                  <a:t>Boot Fit, Boot </a:t>
                </a:r>
                <a:r>
                  <a:rPr lang="en-US" altLang="ko-KR" sz="1100" dirty="0" smtClean="0">
                    <a:solidFill>
                      <a:schemeClr val="bg1"/>
                    </a:solidFill>
                    <a:latin typeface="+mj-lt"/>
                    <a:cs typeface="Arial" pitchFamily="34" charset="0"/>
                  </a:rPr>
                  <a:t>Care</a:t>
                </a:r>
                <a:endParaRPr lang="en-US" altLang="ko-KR" sz="1100" dirty="0">
                  <a:solidFill>
                    <a:schemeClr val="bg1"/>
                  </a:solidFill>
                  <a:latin typeface="+mj-lt"/>
                  <a:cs typeface="Arial" pitchFamily="34" charset="0"/>
                </a:endParaRPr>
              </a:p>
            </p:txBody>
          </p:sp>
          <p:sp>
            <p:nvSpPr>
              <p:cNvPr id="51" name="TextBox 13"/>
              <p:cNvSpPr txBox="1">
                <a:spLocks noChangeArrowheads="1"/>
              </p:cNvSpPr>
              <p:nvPr/>
            </p:nvSpPr>
            <p:spPr bwMode="auto">
              <a:xfrm>
                <a:off x="1077516" y="912912"/>
                <a:ext cx="508473" cy="477054"/>
              </a:xfrm>
              <a:prstGeom prst="rect">
                <a:avLst/>
              </a:prstGeom>
              <a:noFill/>
              <a:ln w="9525">
                <a:noFill/>
                <a:miter lim="800000"/>
                <a:headEnd/>
                <a:tailEnd/>
              </a:ln>
            </p:spPr>
            <p:txBody>
              <a:bodyPr wrap="none">
                <a:spAutoFit/>
              </a:bodyPr>
              <a:lstStyle/>
              <a:p>
                <a:r>
                  <a:rPr lang="en-US" altLang="ko-KR" sz="2500" b="1" dirty="0">
                    <a:solidFill>
                      <a:srgbClr val="9DC1CF"/>
                    </a:solidFill>
                    <a:latin typeface="+mj-lt"/>
                    <a:ea typeface="맑은 고딕" pitchFamily="50" charset="-127"/>
                  </a:rPr>
                  <a:t>01</a:t>
                </a:r>
                <a:endParaRPr lang="ko-KR" altLang="en-US" sz="2500" b="1" dirty="0">
                  <a:solidFill>
                    <a:srgbClr val="9DC1CF"/>
                  </a:solidFill>
                  <a:latin typeface="+mj-lt"/>
                  <a:ea typeface="맑은 고딕" pitchFamily="50" charset="-127"/>
                </a:endParaRPr>
              </a:p>
            </p:txBody>
          </p:sp>
        </p:grpSp>
        <p:cxnSp>
          <p:nvCxnSpPr>
            <p:cNvPr id="30" name="직선 연결선 2"/>
            <p:cNvCxnSpPr/>
            <p:nvPr/>
          </p:nvCxnSpPr>
          <p:spPr>
            <a:xfrm>
              <a:off x="6011862" y="2008984"/>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그룹 51"/>
          <p:cNvGrpSpPr/>
          <p:nvPr/>
        </p:nvGrpSpPr>
        <p:grpSpPr>
          <a:xfrm>
            <a:off x="5220072" y="2708920"/>
            <a:ext cx="3168352" cy="581655"/>
            <a:chOff x="1012131" y="1676033"/>
            <a:chExt cx="3852292" cy="581655"/>
          </a:xfrm>
        </p:grpSpPr>
        <p:grpSp>
          <p:nvGrpSpPr>
            <p:cNvPr id="53" name="그룹 66"/>
            <p:cNvGrpSpPr/>
            <p:nvPr/>
          </p:nvGrpSpPr>
          <p:grpSpPr>
            <a:xfrm>
              <a:off x="1012131" y="1676033"/>
              <a:ext cx="3852292" cy="581655"/>
              <a:chOff x="1077516" y="1824255"/>
              <a:chExt cx="3852292" cy="581655"/>
            </a:xfrm>
          </p:grpSpPr>
          <p:sp>
            <p:nvSpPr>
              <p:cNvPr id="55" name="Text Box 5"/>
              <p:cNvSpPr txBox="1">
                <a:spLocks noChangeArrowheads="1"/>
              </p:cNvSpPr>
              <p:nvPr/>
            </p:nvSpPr>
            <p:spPr bwMode="auto">
              <a:xfrm>
                <a:off x="1761158" y="1824255"/>
                <a:ext cx="2952750" cy="307975"/>
              </a:xfrm>
              <a:prstGeom prst="rect">
                <a:avLst/>
              </a:prstGeom>
              <a:noFill/>
              <a:ln w="9525">
                <a:noFill/>
                <a:miter lim="800000"/>
                <a:headEnd/>
                <a:tailEnd/>
              </a:ln>
            </p:spPr>
            <p:txBody>
              <a:bodyPr>
                <a:spAutoFit/>
              </a:bodyPr>
              <a:lstStyle/>
              <a:p>
                <a:r>
                  <a:rPr lang="en-US" altLang="ko-KR" sz="1400" b="1" dirty="0">
                    <a:solidFill>
                      <a:schemeClr val="bg1"/>
                    </a:solidFill>
                    <a:cs typeface="Arial" pitchFamily="34" charset="0"/>
                  </a:rPr>
                  <a:t>Socks</a:t>
                </a:r>
                <a:endParaRPr lang="ko-KR" altLang="en-US" sz="1400" b="1" dirty="0">
                  <a:solidFill>
                    <a:schemeClr val="bg1"/>
                  </a:solidFill>
                  <a:cs typeface="Arial" pitchFamily="34" charset="0"/>
                </a:endParaRPr>
              </a:p>
            </p:txBody>
          </p:sp>
          <p:sp>
            <p:nvSpPr>
              <p:cNvPr id="56" name="Text Box 11"/>
              <p:cNvSpPr txBox="1">
                <a:spLocks noChangeArrowheads="1"/>
              </p:cNvSpPr>
              <p:nvPr/>
            </p:nvSpPr>
            <p:spPr bwMode="auto">
              <a:xfrm>
                <a:off x="1761157" y="2144300"/>
                <a:ext cx="3168651" cy="261610"/>
              </a:xfrm>
              <a:prstGeom prst="rect">
                <a:avLst/>
              </a:prstGeom>
              <a:noFill/>
              <a:ln w="9525">
                <a:noFill/>
                <a:miter lim="800000"/>
                <a:headEnd/>
                <a:tailEnd/>
              </a:ln>
              <a:effectLst/>
            </p:spPr>
            <p:txBody>
              <a:bodyPr anchor="ctr">
                <a:spAutoFit/>
              </a:bodyPr>
              <a:lstStyle/>
              <a:p>
                <a:pPr latinLnBrk="0"/>
                <a:r>
                  <a:rPr lang="en-US" altLang="ko-KR" sz="1100" dirty="0">
                    <a:solidFill>
                      <a:schemeClr val="bg1"/>
                    </a:solidFill>
                    <a:cs typeface="Arial" pitchFamily="34" charset="0"/>
                  </a:rPr>
                  <a:t>Selecting Socks, Liner Socks</a:t>
                </a:r>
              </a:p>
            </p:txBody>
          </p:sp>
          <p:sp>
            <p:nvSpPr>
              <p:cNvPr id="57" name="TextBox 13"/>
              <p:cNvSpPr txBox="1">
                <a:spLocks noChangeArrowheads="1"/>
              </p:cNvSpPr>
              <p:nvPr/>
            </p:nvSpPr>
            <p:spPr bwMode="auto">
              <a:xfrm>
                <a:off x="1077516" y="1832193"/>
                <a:ext cx="508473" cy="477054"/>
              </a:xfrm>
              <a:prstGeom prst="rect">
                <a:avLst/>
              </a:prstGeom>
              <a:noFill/>
              <a:ln w="9525">
                <a:noFill/>
                <a:miter lim="800000"/>
                <a:headEnd/>
                <a:tailEnd/>
              </a:ln>
            </p:spPr>
            <p:txBody>
              <a:bodyPr wrap="none">
                <a:spAutoFit/>
              </a:bodyPr>
              <a:lstStyle/>
              <a:p>
                <a:r>
                  <a:rPr lang="en-US" altLang="ko-KR" sz="2500" b="1" dirty="0">
                    <a:solidFill>
                      <a:srgbClr val="9DC1CF"/>
                    </a:solidFill>
                    <a:latin typeface="+mj-lt"/>
                    <a:ea typeface="맑은 고딕" pitchFamily="50" charset="-127"/>
                  </a:rPr>
                  <a:t>02</a:t>
                </a:r>
                <a:endParaRPr lang="ko-KR" altLang="en-US" sz="2500" b="1" dirty="0">
                  <a:solidFill>
                    <a:srgbClr val="9DC1CF"/>
                  </a:solidFill>
                  <a:latin typeface="+mj-lt"/>
                  <a:ea typeface="맑은 고딕" pitchFamily="50" charset="-127"/>
                </a:endParaRPr>
              </a:p>
            </p:txBody>
          </p:sp>
        </p:grpSp>
        <p:cxnSp>
          <p:nvCxnSpPr>
            <p:cNvPr id="54" name="직선 연결선 53"/>
            <p:cNvCxnSpPr/>
            <p:nvPr/>
          </p:nvCxnSpPr>
          <p:spPr>
            <a:xfrm>
              <a:off x="1695773" y="1750687"/>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그룹 57"/>
          <p:cNvGrpSpPr/>
          <p:nvPr/>
        </p:nvGrpSpPr>
        <p:grpSpPr>
          <a:xfrm>
            <a:off x="5220072" y="3501008"/>
            <a:ext cx="3168352" cy="581656"/>
            <a:chOff x="1012131" y="2607931"/>
            <a:chExt cx="3852292" cy="581656"/>
          </a:xfrm>
        </p:grpSpPr>
        <p:grpSp>
          <p:nvGrpSpPr>
            <p:cNvPr id="59" name="그룹 67"/>
            <p:cNvGrpSpPr/>
            <p:nvPr/>
          </p:nvGrpSpPr>
          <p:grpSpPr>
            <a:xfrm>
              <a:off x="1012131" y="2607931"/>
              <a:ext cx="3852292" cy="581656"/>
              <a:chOff x="1077516" y="2688351"/>
              <a:chExt cx="3852292" cy="581656"/>
            </a:xfrm>
          </p:grpSpPr>
          <p:sp>
            <p:nvSpPr>
              <p:cNvPr id="61" name="Text Box 5"/>
              <p:cNvSpPr txBox="1">
                <a:spLocks noChangeArrowheads="1"/>
              </p:cNvSpPr>
              <p:nvPr/>
            </p:nvSpPr>
            <p:spPr bwMode="auto">
              <a:xfrm>
                <a:off x="1761158" y="2688351"/>
                <a:ext cx="2952750" cy="307975"/>
              </a:xfrm>
              <a:prstGeom prst="rect">
                <a:avLst/>
              </a:prstGeom>
              <a:noFill/>
              <a:ln w="9525">
                <a:noFill/>
                <a:miter lim="800000"/>
                <a:headEnd/>
                <a:tailEnd/>
              </a:ln>
            </p:spPr>
            <p:txBody>
              <a:bodyPr>
                <a:spAutoFit/>
              </a:bodyPr>
              <a:lstStyle/>
              <a:p>
                <a:pPr>
                  <a:defRPr/>
                </a:pPr>
                <a:r>
                  <a:rPr lang="en-US" altLang="ko-KR" sz="1400" b="1" dirty="0">
                    <a:solidFill>
                      <a:schemeClr val="bg1"/>
                    </a:solidFill>
                    <a:ea typeface="맑은 고딕" pitchFamily="50" charset="-127"/>
                  </a:rPr>
                  <a:t>Clothing</a:t>
                </a:r>
              </a:p>
            </p:txBody>
          </p:sp>
          <p:sp>
            <p:nvSpPr>
              <p:cNvPr id="62" name="Text Box 11"/>
              <p:cNvSpPr txBox="1">
                <a:spLocks noChangeArrowheads="1"/>
              </p:cNvSpPr>
              <p:nvPr/>
            </p:nvSpPr>
            <p:spPr bwMode="auto">
              <a:xfrm>
                <a:off x="1761157" y="3008397"/>
                <a:ext cx="3168651" cy="261610"/>
              </a:xfrm>
              <a:prstGeom prst="rect">
                <a:avLst/>
              </a:prstGeom>
              <a:noFill/>
              <a:ln w="9525">
                <a:noFill/>
                <a:miter lim="800000"/>
                <a:headEnd/>
                <a:tailEnd/>
              </a:ln>
              <a:effectLst/>
            </p:spPr>
            <p:txBody>
              <a:bodyPr anchor="ctr">
                <a:spAutoFit/>
              </a:bodyPr>
              <a:lstStyle/>
              <a:p>
                <a:pPr latinLnBrk="0"/>
                <a:r>
                  <a:rPr lang="en-US" altLang="ko-KR" sz="1100" dirty="0" smtClean="0">
                    <a:solidFill>
                      <a:schemeClr val="bg1"/>
                    </a:solidFill>
                    <a:cs typeface="Arial" pitchFamily="34" charset="0"/>
                  </a:rPr>
                  <a:t>Layering, Fabric Options</a:t>
                </a:r>
                <a:endParaRPr lang="en-US" altLang="ko-KR" sz="1100" dirty="0">
                  <a:solidFill>
                    <a:schemeClr val="bg1"/>
                  </a:solidFill>
                  <a:cs typeface="Arial" pitchFamily="34" charset="0"/>
                </a:endParaRPr>
              </a:p>
            </p:txBody>
          </p:sp>
          <p:sp>
            <p:nvSpPr>
              <p:cNvPr id="63" name="TextBox 13"/>
              <p:cNvSpPr txBox="1">
                <a:spLocks noChangeArrowheads="1"/>
              </p:cNvSpPr>
              <p:nvPr/>
            </p:nvSpPr>
            <p:spPr bwMode="auto">
              <a:xfrm>
                <a:off x="1077516" y="2696289"/>
                <a:ext cx="508473" cy="477054"/>
              </a:xfrm>
              <a:prstGeom prst="rect">
                <a:avLst/>
              </a:prstGeom>
              <a:noFill/>
              <a:ln w="9525">
                <a:noFill/>
                <a:miter lim="800000"/>
                <a:headEnd/>
                <a:tailEnd/>
              </a:ln>
            </p:spPr>
            <p:txBody>
              <a:bodyPr wrap="none">
                <a:spAutoFit/>
              </a:bodyPr>
              <a:lstStyle/>
              <a:p>
                <a:r>
                  <a:rPr lang="en-US" altLang="ko-KR" sz="2500" b="1" dirty="0">
                    <a:solidFill>
                      <a:srgbClr val="9DC1CF"/>
                    </a:solidFill>
                    <a:latin typeface="+mj-lt"/>
                    <a:ea typeface="맑은 고딕" pitchFamily="50" charset="-127"/>
                  </a:rPr>
                  <a:t>03</a:t>
                </a:r>
                <a:endParaRPr lang="ko-KR" altLang="en-US" sz="2500" b="1" dirty="0">
                  <a:solidFill>
                    <a:srgbClr val="9DC1CF"/>
                  </a:solidFill>
                  <a:latin typeface="+mj-lt"/>
                  <a:ea typeface="맑은 고딕" pitchFamily="50" charset="-127"/>
                </a:endParaRPr>
              </a:p>
            </p:txBody>
          </p:sp>
        </p:grpSp>
        <p:cxnSp>
          <p:nvCxnSpPr>
            <p:cNvPr id="60" name="직선 연결선 59"/>
            <p:cNvCxnSpPr/>
            <p:nvPr/>
          </p:nvCxnSpPr>
          <p:spPr>
            <a:xfrm>
              <a:off x="1695773" y="2681271"/>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Hiking Boot Care</a:t>
            </a:r>
            <a:endParaRPr lang="en-US" dirty="0"/>
          </a:p>
        </p:txBody>
      </p:sp>
      <p:sp>
        <p:nvSpPr>
          <p:cNvPr id="3" name="Content Placeholder 2"/>
          <p:cNvSpPr>
            <a:spLocks noGrp="1"/>
          </p:cNvSpPr>
          <p:nvPr>
            <p:ph idx="1"/>
          </p:nvPr>
        </p:nvSpPr>
        <p:spPr>
          <a:xfrm>
            <a:off x="251521" y="3861048"/>
            <a:ext cx="8631666" cy="2736304"/>
          </a:xfrm>
        </p:spPr>
        <p:txBody>
          <a:bodyPr>
            <a:normAutofit fontScale="85000" lnSpcReduction="20000"/>
          </a:bodyPr>
          <a:lstStyle/>
          <a:p>
            <a:pPr latinLnBrk="0">
              <a:buFont typeface="Arial" panose="020B0604020202020204" pitchFamily="34" charset="0"/>
              <a:buChar char="•"/>
            </a:pPr>
            <a:r>
              <a:rPr lang="en-US" i="0" dirty="0">
                <a:latin typeface="+mn-lt"/>
                <a:ea typeface="Times New Roman" panose="02020603050405020304" pitchFamily="18" charset="0"/>
              </a:rPr>
              <a:t>The old adage, "Take care of your equipment and it will take care of you" is an important truth to live by for campers, hikers and backpackers, and one that is absolutely true when it comes to your hiking boots. </a:t>
            </a:r>
            <a:endParaRPr lang="en-US" i="0" dirty="0" smtClean="0">
              <a:latin typeface="+mn-lt"/>
              <a:ea typeface="Times New Roman" panose="02020603050405020304" pitchFamily="18" charset="0"/>
            </a:endParaRPr>
          </a:p>
          <a:p>
            <a:pPr latinLnBrk="0">
              <a:buFont typeface="Arial" panose="020B0604020202020204" pitchFamily="34" charset="0"/>
              <a:buChar char="•"/>
            </a:pPr>
            <a:r>
              <a:rPr lang="en-US" i="0" dirty="0" smtClean="0">
                <a:latin typeface="+mn-lt"/>
                <a:ea typeface="Times New Roman" panose="02020603050405020304" pitchFamily="18" charset="0"/>
              </a:rPr>
              <a:t>Throughout </a:t>
            </a:r>
            <a:r>
              <a:rPr lang="en-US" i="0" dirty="0">
                <a:latin typeface="+mn-lt"/>
                <a:ea typeface="Times New Roman" panose="02020603050405020304" pitchFamily="18" charset="0"/>
              </a:rPr>
              <a:t>a long day of hiking, you'll want your boots to be well-fitted, comfortable and able to withstand the constant punishment of climbing up rocks, down hills and through streams. </a:t>
            </a:r>
          </a:p>
          <a:p>
            <a:pPr latinLnBrk="0">
              <a:buFont typeface="Arial" panose="020B0604020202020204" pitchFamily="34" charset="0"/>
              <a:buChar char="•"/>
            </a:pPr>
            <a:r>
              <a:rPr lang="en-US" i="0" dirty="0" smtClean="0">
                <a:latin typeface="+mn-lt"/>
                <a:ea typeface="Times New Roman" panose="02020603050405020304" pitchFamily="18" charset="0"/>
              </a:rPr>
              <a:t>It </a:t>
            </a:r>
            <a:r>
              <a:rPr lang="en-US" i="0" dirty="0">
                <a:latin typeface="+mn-lt"/>
                <a:ea typeface="Times New Roman" panose="02020603050405020304" pitchFamily="18" charset="0"/>
              </a:rPr>
              <a:t>makes absolutely no sense to purchase an expensive pair of hiking boots if you don't know how to keep your hiking boots safe. </a:t>
            </a:r>
            <a:endParaRPr lang="en-US" i="0" dirty="0" smtClean="0">
              <a:latin typeface="+mn-lt"/>
              <a:ea typeface="Times New Roman" panose="02020603050405020304" pitchFamily="18" charset="0"/>
            </a:endParaRPr>
          </a:p>
          <a:p>
            <a:pPr latinLnBrk="0">
              <a:buFont typeface="Arial" panose="020B0604020202020204" pitchFamily="34" charset="0"/>
              <a:buChar char="•"/>
            </a:pPr>
            <a:r>
              <a:rPr lang="en-US" i="0" dirty="0" smtClean="0">
                <a:latin typeface="+mn-lt"/>
                <a:ea typeface="Times New Roman" panose="02020603050405020304" pitchFamily="18" charset="0"/>
              </a:rPr>
              <a:t>Just </a:t>
            </a:r>
            <a:r>
              <a:rPr lang="en-US" i="0" dirty="0">
                <a:latin typeface="+mn-lt"/>
                <a:ea typeface="Times New Roman" panose="02020603050405020304" pitchFamily="18" charset="0"/>
              </a:rPr>
              <a:t>remember that the boots are only the perfect boots if you learn how to take care of them. </a:t>
            </a:r>
            <a:endParaRPr lang="en-US" i="0" dirty="0" smtClean="0">
              <a:latin typeface="+mn-lt"/>
              <a:ea typeface="Times New Roman" panose="02020603050405020304" pitchFamily="18" charset="0"/>
            </a:endParaRPr>
          </a:p>
          <a:p>
            <a:pPr latinLnBrk="0">
              <a:buFont typeface="Arial" panose="020B0604020202020204" pitchFamily="34" charset="0"/>
              <a:buChar char="•"/>
            </a:pPr>
            <a:r>
              <a:rPr lang="en-US" i="0" dirty="0" smtClean="0">
                <a:latin typeface="+mn-lt"/>
                <a:ea typeface="Times New Roman" panose="02020603050405020304" pitchFamily="18" charset="0"/>
              </a:rPr>
              <a:t>Taking </a:t>
            </a:r>
            <a:r>
              <a:rPr lang="en-US" i="0" dirty="0">
                <a:latin typeface="+mn-lt"/>
                <a:ea typeface="Times New Roman" panose="02020603050405020304" pitchFamily="18" charset="0"/>
              </a:rPr>
              <a:t>a little extra time to care for your hiking boots can add years to their useful lives. </a:t>
            </a:r>
            <a:endParaRPr lang="en-US" i="0" dirty="0">
              <a:latin typeface="+mn-lt"/>
            </a:endParaRPr>
          </a:p>
          <a:p>
            <a:endParaRPr lang="en-US" dirty="0">
              <a:solidFill>
                <a:schemeClr val="tx1">
                  <a:lumMod val="75000"/>
                  <a:lumOff val="25000"/>
                </a:schemeClr>
              </a:solidFill>
            </a:endParaRPr>
          </a:p>
        </p:txBody>
      </p:sp>
      <p:pic>
        <p:nvPicPr>
          <p:cNvPr id="5" name="Picture 4"/>
          <p:cNvPicPr>
            <a:picLocks noChangeAspect="1"/>
          </p:cNvPicPr>
          <p:nvPr/>
        </p:nvPicPr>
        <p:blipFill>
          <a:blip r:embed="rId2"/>
          <a:stretch>
            <a:fillRect/>
          </a:stretch>
        </p:blipFill>
        <p:spPr>
          <a:xfrm>
            <a:off x="1960823" y="1255605"/>
            <a:ext cx="5006330" cy="2503165"/>
          </a:xfrm>
          <a:prstGeom prst="rect">
            <a:avLst/>
          </a:prstGeom>
        </p:spPr>
      </p:pic>
    </p:spTree>
    <p:extLst>
      <p:ext uri="{BB962C8B-B14F-4D97-AF65-F5344CB8AC3E}">
        <p14:creationId xmlns:p14="http://schemas.microsoft.com/office/powerpoint/2010/main" val="1905292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Waterproofing Boots</a:t>
            </a:r>
            <a:endParaRPr lang="en-US" dirty="0"/>
          </a:p>
        </p:txBody>
      </p:sp>
      <p:sp>
        <p:nvSpPr>
          <p:cNvPr id="3" name="Content Placeholder 2"/>
          <p:cNvSpPr>
            <a:spLocks noGrp="1"/>
          </p:cNvSpPr>
          <p:nvPr>
            <p:ph idx="1"/>
          </p:nvPr>
        </p:nvSpPr>
        <p:spPr>
          <a:xfrm>
            <a:off x="251520" y="1340768"/>
            <a:ext cx="4320480" cy="4896544"/>
          </a:xfrm>
        </p:spPr>
        <p:txBody>
          <a:bodyPr>
            <a:normAutofit/>
          </a:bodyPr>
          <a:lstStyle/>
          <a:p>
            <a:pPr latinLnBrk="0">
              <a:buFont typeface="Arial" panose="020B0604020202020204" pitchFamily="34" charset="0"/>
              <a:buChar char="•"/>
            </a:pPr>
            <a:r>
              <a:rPr lang="en-US" i="0" dirty="0">
                <a:latin typeface="+mn-lt"/>
                <a:ea typeface="Times New Roman" panose="02020603050405020304" pitchFamily="18" charset="0"/>
              </a:rPr>
              <a:t>Consult the manufacturer for the proper products to put on the boots for waterproofing. </a:t>
            </a:r>
            <a:endParaRPr lang="en-US" i="0" dirty="0" smtClean="0">
              <a:latin typeface="+mn-lt"/>
              <a:ea typeface="Times New Roman" panose="02020603050405020304" pitchFamily="18" charset="0"/>
            </a:endParaRPr>
          </a:p>
          <a:p>
            <a:pPr latinLnBrk="0">
              <a:buFont typeface="Arial" panose="020B0604020202020204" pitchFamily="34" charset="0"/>
              <a:buChar char="•"/>
            </a:pPr>
            <a:r>
              <a:rPr lang="en-US" i="0" dirty="0" smtClean="0">
                <a:latin typeface="+mn-lt"/>
                <a:ea typeface="Times New Roman" panose="02020603050405020304" pitchFamily="18" charset="0"/>
              </a:rPr>
              <a:t>Whatever </a:t>
            </a:r>
            <a:r>
              <a:rPr lang="en-US" i="0" dirty="0">
                <a:latin typeface="+mn-lt"/>
                <a:ea typeface="Times New Roman" panose="02020603050405020304" pitchFamily="18" charset="0"/>
              </a:rPr>
              <a:t>waterproof product is chosen, use a reputable brand product such as Nikwax for those expensive boots. </a:t>
            </a:r>
            <a:endParaRPr lang="en-US" i="0" dirty="0" smtClean="0">
              <a:latin typeface="+mn-lt"/>
              <a:ea typeface="Times New Roman" panose="02020603050405020304" pitchFamily="18" charset="0"/>
            </a:endParaRPr>
          </a:p>
          <a:p>
            <a:pPr latinLnBrk="0">
              <a:buFont typeface="Arial" panose="020B0604020202020204" pitchFamily="34" charset="0"/>
              <a:buChar char="•"/>
            </a:pPr>
            <a:r>
              <a:rPr lang="en-US" i="0" dirty="0" smtClean="0">
                <a:latin typeface="+mn-lt"/>
                <a:ea typeface="Times New Roman" panose="02020603050405020304" pitchFamily="18" charset="0"/>
              </a:rPr>
              <a:t>Waterproof </a:t>
            </a:r>
            <a:r>
              <a:rPr lang="en-US" i="0" dirty="0">
                <a:latin typeface="+mn-lt"/>
                <a:ea typeface="Times New Roman" panose="02020603050405020304" pitchFamily="18" charset="0"/>
              </a:rPr>
              <a:t>the boots before you use them for the first time. </a:t>
            </a:r>
            <a:endParaRPr lang="en-US" i="0" dirty="0" smtClean="0">
              <a:latin typeface="+mn-lt"/>
              <a:ea typeface="Times New Roman" panose="02020603050405020304" pitchFamily="18" charset="0"/>
            </a:endParaRPr>
          </a:p>
          <a:p>
            <a:pPr latinLnBrk="0">
              <a:buFont typeface="Arial" panose="020B0604020202020204" pitchFamily="34" charset="0"/>
              <a:buChar char="•"/>
            </a:pPr>
            <a:r>
              <a:rPr lang="en-US" i="0" dirty="0" smtClean="0">
                <a:latin typeface="+mn-lt"/>
                <a:ea typeface="Times New Roman" panose="02020603050405020304" pitchFamily="18" charset="0"/>
              </a:rPr>
              <a:t>After </a:t>
            </a:r>
            <a:r>
              <a:rPr lang="en-US" i="0" dirty="0">
                <a:latin typeface="+mn-lt"/>
                <a:ea typeface="Times New Roman" panose="02020603050405020304" pitchFamily="18" charset="0"/>
              </a:rPr>
              <a:t>returning from the wilderness, clean your boots and then when they are dry, make them waterproof so that they will stay dry once you return to the wilderness. </a:t>
            </a:r>
            <a:endParaRPr lang="en-US" i="0" dirty="0" smtClean="0">
              <a:latin typeface="+mn-lt"/>
              <a:ea typeface="Times New Roman" panose="02020603050405020304" pitchFamily="18" charset="0"/>
            </a:endParaRPr>
          </a:p>
          <a:p>
            <a:pPr latinLnBrk="0">
              <a:buFont typeface="Arial" panose="020B0604020202020204" pitchFamily="34" charset="0"/>
              <a:buChar char="•"/>
            </a:pPr>
            <a:endParaRPr lang="en-US" i="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484783"/>
            <a:ext cx="4320235" cy="2881563"/>
          </a:xfrm>
          <a:prstGeom prst="rect">
            <a:avLst/>
          </a:prstGeom>
        </p:spPr>
      </p:pic>
    </p:spTree>
    <p:extLst>
      <p:ext uri="{BB962C8B-B14F-4D97-AF65-F5344CB8AC3E}">
        <p14:creationId xmlns:p14="http://schemas.microsoft.com/office/powerpoint/2010/main" val="2702666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Waterproofing Boots</a:t>
            </a:r>
            <a:endParaRPr lang="en-US" dirty="0"/>
          </a:p>
        </p:txBody>
      </p:sp>
      <p:sp>
        <p:nvSpPr>
          <p:cNvPr id="3" name="Content Placeholder 2"/>
          <p:cNvSpPr>
            <a:spLocks noGrp="1"/>
          </p:cNvSpPr>
          <p:nvPr>
            <p:ph idx="1"/>
          </p:nvPr>
        </p:nvSpPr>
        <p:spPr>
          <a:xfrm>
            <a:off x="251272" y="4149080"/>
            <a:ext cx="8640960" cy="2376264"/>
          </a:xfrm>
        </p:spPr>
        <p:txBody>
          <a:bodyPr>
            <a:normAutofit fontScale="92500" lnSpcReduction="10000"/>
          </a:bodyPr>
          <a:lstStyle/>
          <a:p>
            <a:pPr latinLnBrk="0">
              <a:buFont typeface="Arial" panose="020B0604020202020204" pitchFamily="34" charset="0"/>
              <a:buChar char="•"/>
            </a:pPr>
            <a:r>
              <a:rPr lang="en-US" sz="1900" i="0" dirty="0" smtClean="0">
                <a:latin typeface="+mn-lt"/>
                <a:ea typeface="Times New Roman" panose="02020603050405020304" pitchFamily="18" charset="0"/>
              </a:rPr>
              <a:t>When </a:t>
            </a:r>
            <a:r>
              <a:rPr lang="en-US" sz="1900" i="0" dirty="0">
                <a:latin typeface="+mn-lt"/>
                <a:ea typeface="Times New Roman" panose="02020603050405020304" pitchFamily="18" charset="0"/>
              </a:rPr>
              <a:t>waterproofing your boots, try not to overdo it because you’ll just be wasting excess product in the end. </a:t>
            </a:r>
            <a:endParaRPr lang="en-US" sz="1900" i="0" dirty="0" smtClean="0">
              <a:latin typeface="+mn-lt"/>
              <a:ea typeface="Times New Roman" panose="02020603050405020304" pitchFamily="18" charset="0"/>
            </a:endParaRPr>
          </a:p>
          <a:p>
            <a:pPr latinLnBrk="0">
              <a:buFont typeface="Arial" panose="020B0604020202020204" pitchFamily="34" charset="0"/>
              <a:buChar char="•"/>
            </a:pPr>
            <a:r>
              <a:rPr lang="en-US" sz="1900" i="0" dirty="0" smtClean="0">
                <a:latin typeface="+mn-lt"/>
                <a:ea typeface="Times New Roman" panose="02020603050405020304" pitchFamily="18" charset="0"/>
              </a:rPr>
              <a:t>If </a:t>
            </a:r>
            <a:r>
              <a:rPr lang="en-US" sz="1900" i="0" dirty="0">
                <a:latin typeface="+mn-lt"/>
                <a:ea typeface="Times New Roman" panose="02020603050405020304" pitchFamily="18" charset="0"/>
              </a:rPr>
              <a:t>your boots have a Gore-Tex lining, make sure to use silicon-based treatment on them instead of a wax-based one. </a:t>
            </a:r>
            <a:endParaRPr lang="en-US" sz="1900" i="0" dirty="0" smtClean="0">
              <a:latin typeface="+mn-lt"/>
              <a:ea typeface="Times New Roman" panose="02020603050405020304" pitchFamily="18" charset="0"/>
            </a:endParaRPr>
          </a:p>
          <a:p>
            <a:pPr latinLnBrk="0">
              <a:buFont typeface="Arial" panose="020B0604020202020204" pitchFamily="34" charset="0"/>
              <a:buChar char="•"/>
            </a:pPr>
            <a:r>
              <a:rPr lang="en-US" sz="1900" i="0" dirty="0" smtClean="0">
                <a:latin typeface="+mn-lt"/>
                <a:ea typeface="Times New Roman" panose="02020603050405020304" pitchFamily="18" charset="0"/>
              </a:rPr>
              <a:t>This </a:t>
            </a:r>
            <a:r>
              <a:rPr lang="en-US" sz="1900" i="0" dirty="0">
                <a:latin typeface="+mn-lt"/>
                <a:ea typeface="Times New Roman" panose="02020603050405020304" pitchFamily="18" charset="0"/>
              </a:rPr>
              <a:t>is to allow the boot to ‘breathe’ which is one of the functions of the special lining. </a:t>
            </a:r>
            <a:endParaRPr lang="en-US" sz="1900" i="0" dirty="0" smtClean="0">
              <a:latin typeface="+mn-lt"/>
              <a:ea typeface="Times New Roman" panose="02020603050405020304" pitchFamily="18" charset="0"/>
            </a:endParaRPr>
          </a:p>
          <a:p>
            <a:pPr latinLnBrk="0">
              <a:buFont typeface="Arial" panose="020B0604020202020204" pitchFamily="34" charset="0"/>
              <a:buChar char="•"/>
            </a:pPr>
            <a:r>
              <a:rPr lang="en-US" sz="1900" i="0" dirty="0" smtClean="0">
                <a:latin typeface="+mn-lt"/>
                <a:ea typeface="Times New Roman" panose="02020603050405020304" pitchFamily="18" charset="0"/>
              </a:rPr>
              <a:t>Always </a:t>
            </a:r>
            <a:r>
              <a:rPr lang="en-US" sz="1900" i="0" dirty="0">
                <a:latin typeface="+mn-lt"/>
                <a:ea typeface="Times New Roman" panose="02020603050405020304" pitchFamily="18" charset="0"/>
              </a:rPr>
              <a:t>make sure the attachment area where the boot and the sole </a:t>
            </a:r>
            <a:r>
              <a:rPr lang="en-US" sz="1900" i="0" dirty="0" smtClean="0">
                <a:latin typeface="+mn-lt"/>
                <a:ea typeface="Times New Roman" panose="02020603050405020304" pitchFamily="18" charset="0"/>
              </a:rPr>
              <a:t>meets has </a:t>
            </a:r>
            <a:r>
              <a:rPr lang="en-US" sz="1900" i="0" dirty="0">
                <a:latin typeface="+mn-lt"/>
                <a:ea typeface="Times New Roman" panose="02020603050405020304" pitchFamily="18" charset="0"/>
              </a:rPr>
              <a:t>enough waterproofing. </a:t>
            </a:r>
            <a:endParaRPr lang="en-US" sz="1900" i="0" dirty="0" smtClean="0">
              <a:latin typeface="+mn-lt"/>
              <a:ea typeface="Times New Roman" panose="02020603050405020304" pitchFamily="18" charset="0"/>
            </a:endParaRPr>
          </a:p>
          <a:p>
            <a:pPr latinLnBrk="0">
              <a:buFont typeface="Arial" panose="020B0604020202020204" pitchFamily="34" charset="0"/>
              <a:buChar char="•"/>
            </a:pPr>
            <a:r>
              <a:rPr lang="en-US" sz="1900" i="0" dirty="0" smtClean="0">
                <a:latin typeface="+mn-lt"/>
                <a:ea typeface="Times New Roman" panose="02020603050405020304" pitchFamily="18" charset="0"/>
              </a:rPr>
              <a:t>A </a:t>
            </a:r>
            <a:r>
              <a:rPr lang="en-US" sz="1900" i="0" dirty="0">
                <a:latin typeface="+mn-lt"/>
                <a:ea typeface="Times New Roman" panose="02020603050405020304" pitchFamily="18" charset="0"/>
              </a:rPr>
              <a:t>very soft toothbrush or Q-tips will help get into those tough boot areas.</a:t>
            </a:r>
            <a:endParaRPr lang="en-US" sz="1900" i="0" dirty="0">
              <a:latin typeface="+mn-lt"/>
            </a:endParaRPr>
          </a:p>
          <a:p>
            <a:pPr latinLnBrk="0">
              <a:buFont typeface="Arial" panose="020B0604020202020204" pitchFamily="34" charset="0"/>
              <a:buChar char="•"/>
            </a:pPr>
            <a:endParaRPr lang="en-US" i="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25" y="1119652"/>
            <a:ext cx="6895653" cy="2988116"/>
          </a:xfrm>
          <a:prstGeom prst="rect">
            <a:avLst/>
          </a:prstGeom>
        </p:spPr>
      </p:pic>
    </p:spTree>
    <p:extLst>
      <p:ext uri="{BB962C8B-B14F-4D97-AF65-F5344CB8AC3E}">
        <p14:creationId xmlns:p14="http://schemas.microsoft.com/office/powerpoint/2010/main" val="328675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 Boots</a:t>
            </a:r>
            <a:endParaRPr lang="en-US" dirty="0"/>
          </a:p>
        </p:txBody>
      </p:sp>
      <p:sp>
        <p:nvSpPr>
          <p:cNvPr id="3" name="Content Placeholder 2"/>
          <p:cNvSpPr>
            <a:spLocks noGrp="1"/>
          </p:cNvSpPr>
          <p:nvPr>
            <p:ph idx="1"/>
          </p:nvPr>
        </p:nvSpPr>
        <p:spPr>
          <a:xfrm>
            <a:off x="251520" y="1340768"/>
            <a:ext cx="5400600" cy="5256584"/>
          </a:xfrm>
        </p:spPr>
        <p:txBody>
          <a:bodyPr>
            <a:normAutofit lnSpcReduction="10000"/>
          </a:bodyPr>
          <a:lstStyle/>
          <a:p>
            <a:pPr marL="285750" indent="-285750" latinLnBrk="0">
              <a:buFont typeface="Arial" panose="020B0604020202020204" pitchFamily="34" charset="0"/>
              <a:buChar char="•"/>
            </a:pPr>
            <a:r>
              <a:rPr lang="en-US" i="0" dirty="0">
                <a:latin typeface="+mn-lt"/>
                <a:ea typeface="Times New Roman" panose="02020603050405020304" pitchFamily="18" charset="0"/>
              </a:rPr>
              <a:t>When you have finished using the hiking boots for the day and are ready to put them away, completely clean and wash the boots.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Take </a:t>
            </a:r>
            <a:r>
              <a:rPr lang="en-US" i="0" dirty="0">
                <a:latin typeface="+mn-lt"/>
                <a:ea typeface="Times New Roman" panose="02020603050405020304" pitchFamily="18" charset="0"/>
              </a:rPr>
              <a:t>the stones out of the bottom of the soles and remove all mud. Most fabric boots can be washed on the outside with non-detergent soap and water to remove built-up dirt.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Leather </a:t>
            </a:r>
            <a:r>
              <a:rPr lang="en-US" i="0" dirty="0">
                <a:latin typeface="+mn-lt"/>
                <a:ea typeface="Times New Roman" panose="02020603050405020304" pitchFamily="18" charset="0"/>
              </a:rPr>
              <a:t>boots can also be rinsed off, but repeated washing and drying can dry out the leather over time and make it brittle.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A </a:t>
            </a:r>
            <a:r>
              <a:rPr lang="en-US" i="0" dirty="0">
                <a:latin typeface="+mn-lt"/>
                <a:ea typeface="Times New Roman" panose="02020603050405020304" pitchFamily="18" charset="0"/>
              </a:rPr>
              <a:t>soft toothbrush with a little water will help clean those hard to get areas.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the boots become really scuffed, check to see if it is time to waterproof the hiking boots again.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i="0" dirty="0" smtClean="0">
                <a:latin typeface="+mn-lt"/>
                <a:ea typeface="Times New Roman" panose="02020603050405020304" pitchFamily="18" charset="0"/>
              </a:rPr>
              <a:t>NOTE</a:t>
            </a:r>
            <a:r>
              <a:rPr lang="en-US" i="0" dirty="0">
                <a:latin typeface="+mn-lt"/>
                <a:ea typeface="Times New Roman" panose="02020603050405020304" pitchFamily="18" charset="0"/>
              </a:rPr>
              <a:t>: If your boots are wet and dirty, it's best to dry them first, and then brush the dirt off.</a:t>
            </a:r>
          </a:p>
          <a:p>
            <a:pPr latinLnBrk="0"/>
            <a:endParaRPr lang="en-US" i="0" dirty="0">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344" y="3414958"/>
            <a:ext cx="3095981" cy="3095981"/>
          </a:xfrm>
          <a:prstGeom prst="rect">
            <a:avLst/>
          </a:prstGeom>
        </p:spPr>
      </p:pic>
      <p:pic>
        <p:nvPicPr>
          <p:cNvPr id="8" name="Picture 7"/>
          <p:cNvPicPr>
            <a:picLocks noChangeAspect="1"/>
          </p:cNvPicPr>
          <p:nvPr/>
        </p:nvPicPr>
        <p:blipFill rotWithShape="1">
          <a:blip r:embed="rId3"/>
          <a:srcRect l="15039" r="13445"/>
          <a:stretch/>
        </p:blipFill>
        <p:spPr>
          <a:xfrm>
            <a:off x="5803345" y="1250424"/>
            <a:ext cx="3095981" cy="2164535"/>
          </a:xfrm>
          <a:prstGeom prst="rect">
            <a:avLst/>
          </a:prstGeom>
        </p:spPr>
      </p:pic>
    </p:spTree>
    <p:extLst>
      <p:ext uri="{BB962C8B-B14F-4D97-AF65-F5344CB8AC3E}">
        <p14:creationId xmlns:p14="http://schemas.microsoft.com/office/powerpoint/2010/main" val="1990117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Drying Boots</a:t>
            </a:r>
            <a:endParaRPr lang="en-US" dirty="0"/>
          </a:p>
        </p:txBody>
      </p:sp>
      <p:sp>
        <p:nvSpPr>
          <p:cNvPr id="3" name="Content Placeholder 2"/>
          <p:cNvSpPr>
            <a:spLocks noGrp="1"/>
          </p:cNvSpPr>
          <p:nvPr>
            <p:ph idx="1"/>
          </p:nvPr>
        </p:nvSpPr>
        <p:spPr>
          <a:xfrm>
            <a:off x="251520" y="1340768"/>
            <a:ext cx="5472608" cy="5328592"/>
          </a:xfrm>
        </p:spPr>
        <p:txBody>
          <a:bodyPr>
            <a:normAutofit/>
          </a:bodyPr>
          <a:lstStyle/>
          <a:p>
            <a:pPr marL="285750" indent="-285750">
              <a:buFont typeface="Arial" panose="020B0604020202020204" pitchFamily="34" charset="0"/>
              <a:buChar char="•"/>
            </a:pPr>
            <a:r>
              <a:rPr lang="en-US" dirty="0" smtClean="0">
                <a:ea typeface="Times New Roman" panose="02020603050405020304" pitchFamily="18" charset="0"/>
              </a:rPr>
              <a:t>Dry </a:t>
            </a:r>
            <a:r>
              <a:rPr lang="en-US" dirty="0">
                <a:ea typeface="Times New Roman" panose="02020603050405020304" pitchFamily="18" charset="0"/>
              </a:rPr>
              <a:t>your boots completely after each trip. </a:t>
            </a:r>
            <a:endParaRPr lang="en-US" dirty="0" smtClean="0">
              <a:ea typeface="Times New Roman" panose="02020603050405020304" pitchFamily="18" charset="0"/>
            </a:endParaRPr>
          </a:p>
          <a:p>
            <a:pPr lvl="1">
              <a:buFont typeface="Calibri Light" panose="020F0302020204030204" pitchFamily="34" charset="0"/>
              <a:buChar char="‒"/>
            </a:pPr>
            <a:r>
              <a:rPr lang="en-US" dirty="0" smtClean="0">
                <a:ea typeface="Times New Roman" panose="02020603050405020304" pitchFamily="18" charset="0"/>
              </a:rPr>
              <a:t>Remove </a:t>
            </a:r>
            <a:r>
              <a:rPr lang="en-US" dirty="0">
                <a:ea typeface="Times New Roman" panose="02020603050405020304" pitchFamily="18" charset="0"/>
              </a:rPr>
              <a:t>the insoles to help aid in the drying process. </a:t>
            </a:r>
            <a:endParaRPr lang="en-US" dirty="0" smtClean="0">
              <a:ea typeface="Times New Roman" panose="02020603050405020304" pitchFamily="18" charset="0"/>
            </a:endParaRPr>
          </a:p>
          <a:p>
            <a:pPr lvl="1">
              <a:buFont typeface="Calibri Light" panose="020F0302020204030204" pitchFamily="34" charset="0"/>
              <a:buChar char="‒"/>
            </a:pPr>
            <a:r>
              <a:rPr lang="en-US" dirty="0" smtClean="0">
                <a:ea typeface="Times New Roman" panose="02020603050405020304" pitchFamily="18" charset="0"/>
              </a:rPr>
              <a:t>Allow </a:t>
            </a:r>
            <a:r>
              <a:rPr lang="en-US" dirty="0">
                <a:ea typeface="Times New Roman" panose="02020603050405020304" pitchFamily="18" charset="0"/>
              </a:rPr>
              <a:t>your hiking boots to air out in a shaded and ventilated spot, such as the garage with an open window. </a:t>
            </a:r>
            <a:endParaRPr lang="en-US" dirty="0" smtClean="0">
              <a:ea typeface="Times New Roman" panose="02020603050405020304" pitchFamily="18" charset="0"/>
            </a:endParaRPr>
          </a:p>
          <a:p>
            <a:pPr lvl="1">
              <a:buFont typeface="Calibri Light" panose="020F0302020204030204" pitchFamily="34" charset="0"/>
              <a:buChar char="‒"/>
            </a:pPr>
            <a:r>
              <a:rPr lang="en-US" dirty="0" smtClean="0">
                <a:ea typeface="Times New Roman" panose="02020603050405020304" pitchFamily="18" charset="0"/>
              </a:rPr>
              <a:t>Keep </a:t>
            </a:r>
            <a:r>
              <a:rPr lang="en-US" dirty="0">
                <a:ea typeface="Times New Roman" panose="02020603050405020304" pitchFamily="18" charset="0"/>
              </a:rPr>
              <a:t>the boots away from direct sunlight. </a:t>
            </a:r>
            <a:endParaRPr lang="en-US" dirty="0" smtClean="0">
              <a:ea typeface="Times New Roman" panose="02020603050405020304" pitchFamily="18" charset="0"/>
            </a:endParaRPr>
          </a:p>
          <a:p>
            <a:pPr lvl="1">
              <a:buFont typeface="Calibri Light" panose="020F0302020204030204" pitchFamily="34" charset="0"/>
              <a:buChar char="‒"/>
            </a:pPr>
            <a:r>
              <a:rPr lang="en-US" dirty="0" smtClean="0">
                <a:ea typeface="Times New Roman" panose="02020603050405020304" pitchFamily="18" charset="0"/>
              </a:rPr>
              <a:t>Don't </a:t>
            </a:r>
            <a:r>
              <a:rPr lang="en-US" dirty="0">
                <a:ea typeface="Times New Roman" panose="02020603050405020304" pitchFamily="18" charset="0"/>
              </a:rPr>
              <a:t>set your boots near a fire (or other heat source) to dry them more quickly, since high temperatures can damage boot materials and the cements used to hold them together. It might even effect how the boot fits. </a:t>
            </a:r>
            <a:endParaRPr lang="en-US" dirty="0" smtClean="0">
              <a:ea typeface="Times New Roman" panose="02020603050405020304" pitchFamily="18" charset="0"/>
            </a:endParaRPr>
          </a:p>
          <a:p>
            <a:pPr lvl="1">
              <a:buFont typeface="Calibri Light" panose="020F0302020204030204" pitchFamily="34" charset="0"/>
              <a:buChar char="‒"/>
            </a:pPr>
            <a:r>
              <a:rPr lang="en-US" dirty="0" smtClean="0">
                <a:ea typeface="Times New Roman" panose="02020603050405020304" pitchFamily="18" charset="0"/>
              </a:rPr>
              <a:t>If </a:t>
            </a:r>
            <a:r>
              <a:rPr lang="en-US" dirty="0">
                <a:ea typeface="Times New Roman" panose="02020603050405020304" pitchFamily="18" charset="0"/>
              </a:rPr>
              <a:t>you need to speed up the drying process, try stuffing dry newspaper inside your boots to absorb water. Replace the newspaper frequently for best results. </a:t>
            </a:r>
            <a:endParaRPr lang="en-US" dirty="0" smtClean="0">
              <a:ea typeface="Times New Roman" panose="02020603050405020304" pitchFamily="18" charset="0"/>
            </a:endParaRPr>
          </a:p>
          <a:p>
            <a:pPr lvl="1">
              <a:buFont typeface="Calibri Light" panose="020F0302020204030204" pitchFamily="34" charset="0"/>
              <a:buChar char="‒"/>
            </a:pPr>
            <a:r>
              <a:rPr lang="en-US" dirty="0" smtClean="0">
                <a:ea typeface="Times New Roman" panose="02020603050405020304" pitchFamily="18" charset="0"/>
              </a:rPr>
              <a:t>The </a:t>
            </a:r>
            <a:r>
              <a:rPr lang="en-US" dirty="0">
                <a:ea typeface="Times New Roman" panose="02020603050405020304" pitchFamily="18" charset="0"/>
              </a:rPr>
              <a:t>boots should dry slowly or else the leather might crack. </a:t>
            </a:r>
            <a:endParaRPr lang="en-US" dirty="0" smtClean="0">
              <a:ea typeface="Times New Roman" panose="02020603050405020304" pitchFamily="18" charset="0"/>
            </a:endParaRPr>
          </a:p>
          <a:p>
            <a:pPr marL="285750" indent="-285750"/>
            <a:r>
              <a:rPr lang="en-US" dirty="0">
                <a:ea typeface="Times New Roman" panose="02020603050405020304" pitchFamily="18" charset="0"/>
              </a:rPr>
              <a:t>Damp boots, if left alone, can become smelly. </a:t>
            </a:r>
          </a:p>
          <a:p>
            <a:pPr marL="685800" lvl="1"/>
            <a:r>
              <a:rPr lang="en-US" dirty="0" smtClean="0">
                <a:ea typeface="Times New Roman" panose="02020603050405020304" pitchFamily="18" charset="0"/>
              </a:rPr>
              <a:t>A </a:t>
            </a:r>
            <a:r>
              <a:rPr lang="en-US" dirty="0">
                <a:ea typeface="Times New Roman" panose="02020603050405020304" pitchFamily="18" charset="0"/>
              </a:rPr>
              <a:t>light amount of regular foot powder or baking soda will remove most of the boot odor. Just don't overdo it and use light amounts. </a:t>
            </a:r>
          </a:p>
          <a:p>
            <a:endParaRPr lang="en-US" dirty="0"/>
          </a:p>
        </p:txBody>
      </p:sp>
      <p:pic>
        <p:nvPicPr>
          <p:cNvPr id="6" name="Picture 5"/>
          <p:cNvPicPr>
            <a:picLocks noChangeAspect="1"/>
          </p:cNvPicPr>
          <p:nvPr/>
        </p:nvPicPr>
        <p:blipFill>
          <a:blip r:embed="rId2"/>
          <a:stretch>
            <a:fillRect/>
          </a:stretch>
        </p:blipFill>
        <p:spPr>
          <a:xfrm>
            <a:off x="5730056" y="1429582"/>
            <a:ext cx="3295600" cy="219863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0056" y="3717032"/>
            <a:ext cx="3295600" cy="1853775"/>
          </a:xfrm>
          <a:prstGeom prst="rect">
            <a:avLst/>
          </a:prstGeom>
        </p:spPr>
      </p:pic>
    </p:spTree>
    <p:extLst>
      <p:ext uri="{BB962C8B-B14F-4D97-AF65-F5344CB8AC3E}">
        <p14:creationId xmlns:p14="http://schemas.microsoft.com/office/powerpoint/2010/main" val="149734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Boot Storage</a:t>
            </a:r>
            <a:endParaRPr lang="en-US" dirty="0"/>
          </a:p>
        </p:txBody>
      </p:sp>
      <p:sp>
        <p:nvSpPr>
          <p:cNvPr id="3" name="Content Placeholder 2"/>
          <p:cNvSpPr>
            <a:spLocks noGrp="1"/>
          </p:cNvSpPr>
          <p:nvPr>
            <p:ph idx="1"/>
          </p:nvPr>
        </p:nvSpPr>
        <p:spPr>
          <a:xfrm>
            <a:off x="251520" y="1340768"/>
            <a:ext cx="4850268" cy="4739712"/>
          </a:xfrm>
        </p:spPr>
        <p:txBody>
          <a:bodyPr/>
          <a:lstStyle/>
          <a:p>
            <a:pPr>
              <a:buFont typeface="Arial" panose="020B0604020202020204" pitchFamily="34" charset="0"/>
              <a:buChar char="•"/>
            </a:pPr>
            <a:r>
              <a:rPr lang="en-US" dirty="0">
                <a:ea typeface="Times New Roman" panose="02020603050405020304" pitchFamily="18" charset="0"/>
              </a:rPr>
              <a:t>If you are a seasonal hiker and the boots are only used for a couple of seasons, don't store the boots in a cold attic or a hot basement for an extensive period of time. </a:t>
            </a:r>
            <a:endParaRPr lang="en-US" dirty="0" smtClean="0">
              <a:ea typeface="Times New Roman" panose="02020603050405020304" pitchFamily="18" charset="0"/>
            </a:endParaRPr>
          </a:p>
          <a:p>
            <a:pPr>
              <a:buFont typeface="Arial" panose="020B0604020202020204" pitchFamily="34" charset="0"/>
              <a:buChar char="•"/>
            </a:pPr>
            <a:r>
              <a:rPr lang="en-US" dirty="0" smtClean="0">
                <a:ea typeface="Times New Roman" panose="02020603050405020304" pitchFamily="18" charset="0"/>
              </a:rPr>
              <a:t>Keep </a:t>
            </a:r>
            <a:r>
              <a:rPr lang="en-US" dirty="0">
                <a:ea typeface="Times New Roman" panose="02020603050405020304" pitchFamily="18" charset="0"/>
              </a:rPr>
              <a:t>the boots in a place that have normal air temperature. </a:t>
            </a:r>
            <a:endParaRPr lang="en-US" dirty="0" smtClean="0">
              <a:ea typeface="Times New Roman" panose="02020603050405020304" pitchFamily="18" charset="0"/>
            </a:endParaRPr>
          </a:p>
          <a:p>
            <a:pPr>
              <a:buFont typeface="Arial" panose="020B0604020202020204" pitchFamily="34" charset="0"/>
              <a:buChar char="•"/>
            </a:pPr>
            <a:r>
              <a:rPr lang="en-US" dirty="0" smtClean="0">
                <a:ea typeface="Times New Roman" panose="02020603050405020304" pitchFamily="18" charset="0"/>
              </a:rPr>
              <a:t>Always </a:t>
            </a:r>
            <a:r>
              <a:rPr lang="en-US" dirty="0">
                <a:ea typeface="Times New Roman" panose="02020603050405020304" pitchFamily="18" charset="0"/>
              </a:rPr>
              <a:t>put them on every once and a while to keep the proper shape of the boot and also to keep the leather soft.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788" y="1484784"/>
            <a:ext cx="3545985" cy="2406204"/>
          </a:xfrm>
          <a:prstGeom prst="rect">
            <a:avLst/>
          </a:prstGeom>
        </p:spPr>
      </p:pic>
    </p:spTree>
    <p:extLst>
      <p:ext uri="{BB962C8B-B14F-4D97-AF65-F5344CB8AC3E}">
        <p14:creationId xmlns:p14="http://schemas.microsoft.com/office/powerpoint/2010/main" val="276388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Boots - </a:t>
            </a:r>
            <a:r>
              <a:rPr lang="en-US" dirty="0" smtClean="0"/>
              <a:t>Miscellaneous</a:t>
            </a:r>
            <a:endParaRPr lang="en-US" dirty="0"/>
          </a:p>
        </p:txBody>
      </p:sp>
      <p:sp>
        <p:nvSpPr>
          <p:cNvPr id="3" name="Content Placeholder 2"/>
          <p:cNvSpPr>
            <a:spLocks noGrp="1"/>
          </p:cNvSpPr>
          <p:nvPr>
            <p:ph idx="1"/>
          </p:nvPr>
        </p:nvSpPr>
        <p:spPr>
          <a:xfrm>
            <a:off x="5076056" y="1340768"/>
            <a:ext cx="3816424" cy="4739712"/>
          </a:xfrm>
        </p:spPr>
        <p:txBody>
          <a:bodyPr/>
          <a:lstStyle/>
          <a:p>
            <a:pPr>
              <a:buFont typeface="Arial" panose="020B0604020202020204" pitchFamily="34" charset="0"/>
              <a:buChar char="•"/>
            </a:pPr>
            <a:r>
              <a:rPr lang="en-US" sz="2000" b="1" dirty="0"/>
              <a:t>Check Laces</a:t>
            </a:r>
          </a:p>
          <a:p>
            <a:pPr marL="800100" lvl="1" indent="-342900">
              <a:buFont typeface="Calibri Light" panose="020F0302020204030204" pitchFamily="34" charset="0"/>
              <a:buChar char="–"/>
            </a:pPr>
            <a:r>
              <a:rPr lang="en-US" dirty="0">
                <a:ea typeface="Times New Roman" panose="02020603050405020304" pitchFamily="18" charset="0"/>
              </a:rPr>
              <a:t>Always check the boot laces for potential lace breaks. Catch the defective laces at home and replace them before they break on the trail. </a:t>
            </a:r>
          </a:p>
          <a:p>
            <a:pPr>
              <a:buFont typeface="Arial" panose="020B0604020202020204" pitchFamily="34" charset="0"/>
              <a:buChar char="•"/>
            </a:pPr>
            <a:endParaRPr lang="en-US" sz="1600" dirty="0">
              <a:ea typeface="Times New Roman" panose="02020603050405020304" pitchFamily="18" charset="0"/>
            </a:endParaRPr>
          </a:p>
          <a:p>
            <a:pPr>
              <a:buFont typeface="Arial" panose="020B0604020202020204" pitchFamily="34" charset="0"/>
              <a:buChar char="•"/>
            </a:pPr>
            <a:r>
              <a:rPr lang="en-US" sz="2000" b="1" dirty="0"/>
              <a:t>Footwear Repair</a:t>
            </a:r>
          </a:p>
          <a:p>
            <a:pPr marL="800100" lvl="1" indent="-342900">
              <a:buFont typeface="Calibri Light" panose="020F0302020204030204" pitchFamily="34" charset="0"/>
              <a:buChar char="–"/>
            </a:pPr>
            <a:r>
              <a:rPr lang="en-US" dirty="0">
                <a:ea typeface="Times New Roman" panose="02020603050405020304" pitchFamily="18" charset="0"/>
              </a:rPr>
              <a:t>If the boot is starting to separate from the sole, use a rubber glue (such as Shoe Goo), not super glue (super glue will shatter) to glue them back together.</a:t>
            </a:r>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96" y="1196752"/>
            <a:ext cx="4610789" cy="2592288"/>
          </a:xfrm>
          <a:prstGeom prst="rect">
            <a:avLst/>
          </a:prstGeom>
        </p:spPr>
      </p:pic>
      <p:sp>
        <p:nvSpPr>
          <p:cNvPr id="5" name="Oval 4"/>
          <p:cNvSpPr/>
          <p:nvPr/>
        </p:nvSpPr>
        <p:spPr>
          <a:xfrm>
            <a:off x="2411760" y="1700808"/>
            <a:ext cx="9361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486" r="21758"/>
          <a:stretch/>
        </p:blipFill>
        <p:spPr>
          <a:xfrm>
            <a:off x="632843" y="4069324"/>
            <a:ext cx="1368153" cy="24105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907" y="4005064"/>
            <a:ext cx="2262479" cy="2539114"/>
          </a:xfrm>
          <a:prstGeom prst="rect">
            <a:avLst/>
          </a:prstGeom>
        </p:spPr>
      </p:pic>
    </p:spTree>
    <p:extLst>
      <p:ext uri="{BB962C8B-B14F-4D97-AF65-F5344CB8AC3E}">
        <p14:creationId xmlns:p14="http://schemas.microsoft.com/office/powerpoint/2010/main" val="3045590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825316" y="2983108"/>
            <a:ext cx="2749294" cy="1656807"/>
            <a:chOff x="3167844" y="2365814"/>
            <a:chExt cx="2808312" cy="1656807"/>
          </a:xfrm>
        </p:grpSpPr>
        <p:sp>
          <p:nvSpPr>
            <p:cNvPr id="19" name="Text Box 4"/>
            <p:cNvSpPr txBox="1">
              <a:spLocks noChangeArrowheads="1"/>
            </p:cNvSpPr>
            <p:nvPr/>
          </p:nvSpPr>
          <p:spPr bwMode="auto">
            <a:xfrm>
              <a:off x="3779912" y="236581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02</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3167844" y="3099291"/>
              <a:ext cx="2808312"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Socks</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82319" y="2983108"/>
            <a:ext cx="2520280" cy="15696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Selecting Socks</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Liner Socks</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2211567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How to Choose Hiking </a:t>
            </a:r>
            <a:r>
              <a:rPr lang="en-US" dirty="0" smtClean="0"/>
              <a:t>Socks</a:t>
            </a:r>
            <a:endParaRPr lang="en-US" dirty="0"/>
          </a:p>
        </p:txBody>
      </p:sp>
      <p:sp>
        <p:nvSpPr>
          <p:cNvPr id="6" name="Content Placeholder 5"/>
          <p:cNvSpPr>
            <a:spLocks noGrp="1"/>
          </p:cNvSpPr>
          <p:nvPr>
            <p:ph idx="1"/>
          </p:nvPr>
        </p:nvSpPr>
        <p:spPr>
          <a:xfrm>
            <a:off x="251520" y="1340768"/>
            <a:ext cx="5040560" cy="5328592"/>
          </a:xfrm>
        </p:spPr>
        <p:txBody>
          <a:bodyPr>
            <a:normAutofit lnSpcReduction="10000"/>
          </a:bodyPr>
          <a:lstStyle/>
          <a:p>
            <a:r>
              <a:rPr lang="en-US" dirty="0"/>
              <a:t>The average person takes 2,000 steps to travel one mile. Factor in the up and down of a hiking trail and the roots and rocks you’ll encounter along the way, and that number only gets higher. With every step, the right socks play a critical role in keeping your feet comfortable and blister-free throughout your journey.</a:t>
            </a:r>
          </a:p>
          <a:p>
            <a:r>
              <a:rPr lang="en-US" dirty="0"/>
              <a:t>To choose the best hiking socks for your trip, it’s important to consider these four things:</a:t>
            </a:r>
          </a:p>
          <a:p>
            <a:pPr lvl="1"/>
            <a:r>
              <a:rPr lang="en-US" b="1" dirty="0"/>
              <a:t>Sock height:</a:t>
            </a:r>
            <a:r>
              <a:rPr lang="en-US" dirty="0"/>
              <a:t> The right height sock protects against abrasion with your footwear</a:t>
            </a:r>
          </a:p>
          <a:p>
            <a:pPr lvl="1"/>
            <a:r>
              <a:rPr lang="en-US" b="1" dirty="0"/>
              <a:t>Cushioning:</a:t>
            </a:r>
            <a:r>
              <a:rPr lang="en-US" dirty="0"/>
              <a:t> The amount of cushioning affects comfort and warmth</a:t>
            </a:r>
          </a:p>
          <a:p>
            <a:pPr lvl="1"/>
            <a:r>
              <a:rPr lang="en-US" b="1" dirty="0"/>
              <a:t>Fabric:</a:t>
            </a:r>
            <a:r>
              <a:rPr lang="en-US" dirty="0"/>
              <a:t> Most hiking socks feature merino wool as the primary ingredient, but some are made mostly from polyester or nylon</a:t>
            </a:r>
          </a:p>
          <a:p>
            <a:pPr lvl="1"/>
            <a:r>
              <a:rPr lang="en-US" b="1" dirty="0"/>
              <a:t>Fit:</a:t>
            </a:r>
            <a:r>
              <a:rPr lang="en-US" dirty="0"/>
              <a:t> Be sure your socks fit well to fend off blisters</a:t>
            </a:r>
          </a:p>
          <a:p>
            <a:endParaRPr lang="en-US" dirty="0"/>
          </a:p>
        </p:txBody>
      </p:sp>
      <p:pic>
        <p:nvPicPr>
          <p:cNvPr id="7" name="Picture 6"/>
          <p:cNvPicPr>
            <a:picLocks noChangeAspect="1"/>
          </p:cNvPicPr>
          <p:nvPr/>
        </p:nvPicPr>
        <p:blipFill>
          <a:blip r:embed="rId2"/>
          <a:stretch>
            <a:fillRect/>
          </a:stretch>
        </p:blipFill>
        <p:spPr>
          <a:xfrm>
            <a:off x="5436096" y="1484784"/>
            <a:ext cx="3551079" cy="2376264"/>
          </a:xfrm>
          <a:prstGeom prst="rect">
            <a:avLst/>
          </a:prstGeom>
        </p:spPr>
      </p:pic>
    </p:spTree>
    <p:extLst>
      <p:ext uri="{BB962C8B-B14F-4D97-AF65-F5344CB8AC3E}">
        <p14:creationId xmlns:p14="http://schemas.microsoft.com/office/powerpoint/2010/main" val="1117571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Hiking Sock </a:t>
            </a:r>
            <a:r>
              <a:rPr lang="en-US" dirty="0" smtClean="0"/>
              <a:t>Height</a:t>
            </a:r>
            <a:endParaRPr lang="en-US" dirty="0"/>
          </a:p>
        </p:txBody>
      </p:sp>
      <p:sp>
        <p:nvSpPr>
          <p:cNvPr id="3" name="Content Placeholder 2"/>
          <p:cNvSpPr>
            <a:spLocks noGrp="1"/>
          </p:cNvSpPr>
          <p:nvPr>
            <p:ph idx="1"/>
          </p:nvPr>
        </p:nvSpPr>
        <p:spPr>
          <a:xfrm>
            <a:off x="246997" y="3284984"/>
            <a:ext cx="8640960" cy="3528392"/>
          </a:xfrm>
        </p:spPr>
        <p:txBody>
          <a:bodyPr>
            <a:normAutofit fontScale="85000" lnSpcReduction="20000"/>
          </a:bodyPr>
          <a:lstStyle/>
          <a:p>
            <a:r>
              <a:rPr lang="en-US" dirty="0"/>
              <a:t>Hiking socks come in different heights, from so short that they don’t even show above your shoes to tall enough to nearly touch your knees. To choose the right height, take a look at your footwear. The higher the cuffs are on your boots or shoes, the taller you want your socks to be so they can protect your skin from rubbing directly against your footwear</a:t>
            </a:r>
            <a:r>
              <a:rPr lang="en-US" dirty="0" smtClean="0"/>
              <a:t>.</a:t>
            </a:r>
          </a:p>
          <a:p>
            <a:r>
              <a:rPr lang="en-US" dirty="0"/>
              <a:t>These are the four </a:t>
            </a:r>
            <a:r>
              <a:rPr lang="en-US" dirty="0" smtClean="0"/>
              <a:t>main sock heights: </a:t>
            </a:r>
            <a:endParaRPr lang="en-US" dirty="0"/>
          </a:p>
          <a:p>
            <a:pPr lvl="1"/>
            <a:r>
              <a:rPr lang="en-US" b="1" dirty="0"/>
              <a:t>No-show: </a:t>
            </a:r>
            <a:r>
              <a:rPr lang="en-US" dirty="0"/>
              <a:t>These shorty socks provide very little protection against skin-to-boot abrasion, so they should only be worn with low-cut footwear, like trail-running shoes or light hiking shoes.</a:t>
            </a:r>
          </a:p>
          <a:p>
            <a:pPr lvl="1"/>
            <a:r>
              <a:rPr lang="en-US" b="1" dirty="0"/>
              <a:t>Ankle: </a:t>
            </a:r>
            <a:r>
              <a:rPr lang="en-US" dirty="0"/>
              <a:t>Slightly higher than no-show socks, these will usually cover your ankle bone for a bit more protection. They are good for low- to mid-cut shoes and boots.</a:t>
            </a:r>
          </a:p>
          <a:p>
            <a:pPr lvl="1"/>
            <a:r>
              <a:rPr lang="en-US" b="1" dirty="0"/>
              <a:t>Crew: </a:t>
            </a:r>
            <a:r>
              <a:rPr lang="en-US" dirty="0"/>
              <a:t>This is the classic height for a hiking sock. Crew socks typically land a few inches above your ankle bones to protect against abrasion with boots that have high cuffs. There’s no reason you can’t wear crew socks with low-cut boots or shoes, just know that the extra coverage could be warm on a hot day.</a:t>
            </a:r>
          </a:p>
          <a:p>
            <a:pPr lvl="1"/>
            <a:r>
              <a:rPr lang="en-US" b="1" dirty="0"/>
              <a:t>Knee-high: </a:t>
            </a:r>
            <a:r>
              <a:rPr lang="en-US" dirty="0"/>
              <a:t>You’ll only find a few options in the knee-high category, and they’ll probably be for mountaineering. High socks protect against abrasion that big, burly boots can cause around your shins and calves. The coverage can also help keep your lower legs warm when you’re climbing through the night and crossing glaciers.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446" y="1115441"/>
            <a:ext cx="6589083" cy="2049937"/>
          </a:xfrm>
          <a:prstGeom prst="rect">
            <a:avLst/>
          </a:prstGeom>
        </p:spPr>
      </p:pic>
    </p:spTree>
    <p:extLst>
      <p:ext uri="{BB962C8B-B14F-4D97-AF65-F5344CB8AC3E}">
        <p14:creationId xmlns:p14="http://schemas.microsoft.com/office/powerpoint/2010/main" val="69123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825316" y="2983108"/>
            <a:ext cx="2749294" cy="1656807"/>
            <a:chOff x="3167844" y="2365814"/>
            <a:chExt cx="2808312" cy="1656807"/>
          </a:xfrm>
        </p:grpSpPr>
        <p:sp>
          <p:nvSpPr>
            <p:cNvPr id="19" name="Text Box 4"/>
            <p:cNvSpPr txBox="1">
              <a:spLocks noChangeArrowheads="1"/>
            </p:cNvSpPr>
            <p:nvPr/>
          </p:nvSpPr>
          <p:spPr bwMode="auto">
            <a:xfrm>
              <a:off x="3779912" y="236581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a:solidFill>
                    <a:srgbClr val="66A9B8"/>
                  </a:solidFill>
                  <a:latin typeface="+mj-lt"/>
                  <a:ea typeface="맑은 고딕" pitchFamily="50" charset="-127"/>
                  <a:cs typeface="굴림" pitchFamily="50" charset="-127"/>
                </a:rPr>
                <a:t>01</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3167844" y="3099291"/>
              <a:ext cx="2808312"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Boots</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82319" y="2983108"/>
            <a:ext cx="2520280" cy="146623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Boot Fit</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Boot Care</a:t>
            </a:r>
            <a:endParaRPr kumimoji="1" lang="en-US" altLang="ko-KR" sz="2400" dirty="0">
              <a:solidFill>
                <a:schemeClr val="bg1"/>
              </a:solidFill>
              <a:latin typeface="+mj-lt"/>
              <a:ea typeface="맑은 고딕" pitchFamily="50" charset="-127"/>
              <a:cs typeface="굴림" pitchFamily="50" charset="-127"/>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Hiking Sock </a:t>
            </a:r>
            <a:r>
              <a:rPr lang="en-US" dirty="0" smtClean="0"/>
              <a:t>Cushioning</a:t>
            </a:r>
            <a:endParaRPr lang="en-US" dirty="0"/>
          </a:p>
        </p:txBody>
      </p:sp>
      <p:sp>
        <p:nvSpPr>
          <p:cNvPr id="3" name="Content Placeholder 2"/>
          <p:cNvSpPr>
            <a:spLocks noGrp="1"/>
          </p:cNvSpPr>
          <p:nvPr>
            <p:ph idx="1"/>
          </p:nvPr>
        </p:nvSpPr>
        <p:spPr>
          <a:xfrm>
            <a:off x="4427984" y="1196752"/>
            <a:ext cx="4464496" cy="5184576"/>
          </a:xfrm>
        </p:spPr>
        <p:txBody>
          <a:bodyPr>
            <a:normAutofit lnSpcReduction="10000"/>
          </a:bodyPr>
          <a:lstStyle/>
          <a:p>
            <a:r>
              <a:rPr lang="en-US" dirty="0" smtClean="0"/>
              <a:t>The </a:t>
            </a:r>
            <a:r>
              <a:rPr lang="en-US" dirty="0"/>
              <a:t>amount of cushioning a sock has gives you an idea of how thick the sock is and how warm it will be. </a:t>
            </a:r>
          </a:p>
          <a:p>
            <a:r>
              <a:rPr lang="en-US" dirty="0"/>
              <a:t>The right amount of cushioning for you depends mostly on the types of trips you go on and the weather you expect. </a:t>
            </a:r>
            <a:endParaRPr lang="en-US" dirty="0" smtClean="0"/>
          </a:p>
          <a:p>
            <a:r>
              <a:rPr lang="en-US" dirty="0" smtClean="0"/>
              <a:t>A</a:t>
            </a:r>
            <a:r>
              <a:rPr lang="en-US" dirty="0"/>
              <a:t> bit of cushion can protect your feet during high-impact activities like running and backpacking, but keep in mind that thicker socks are warmer and can cause your feet to sweat. </a:t>
            </a:r>
            <a:endParaRPr lang="en-US" dirty="0" smtClean="0"/>
          </a:p>
          <a:p>
            <a:r>
              <a:rPr lang="en-US" dirty="0" smtClean="0"/>
              <a:t>You </a:t>
            </a:r>
            <a:r>
              <a:rPr lang="en-US" dirty="0"/>
              <a:t>may have to experiment to find the right balance of cushion-to-warmth that works for you. </a:t>
            </a:r>
            <a:endParaRPr lang="en-US" dirty="0" smtClean="0"/>
          </a:p>
          <a:p>
            <a:r>
              <a:rPr lang="en-US" dirty="0" smtClean="0"/>
              <a:t>Having </a:t>
            </a:r>
            <a:r>
              <a:rPr lang="en-US" dirty="0"/>
              <a:t>a variety of socks to choose from in your sock drawer is helpful.</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96752"/>
            <a:ext cx="3960440" cy="5280587"/>
          </a:xfrm>
          <a:prstGeom prst="rect">
            <a:avLst/>
          </a:prstGeom>
        </p:spPr>
      </p:pic>
    </p:spTree>
    <p:extLst>
      <p:ext uri="{BB962C8B-B14F-4D97-AF65-F5344CB8AC3E}">
        <p14:creationId xmlns:p14="http://schemas.microsoft.com/office/powerpoint/2010/main" val="1309343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Hiking Sock </a:t>
            </a:r>
            <a:r>
              <a:rPr lang="en-US" dirty="0" smtClean="0"/>
              <a:t>Cushioning</a:t>
            </a:r>
            <a:endParaRPr lang="en-US" dirty="0"/>
          </a:p>
        </p:txBody>
      </p:sp>
      <p:sp>
        <p:nvSpPr>
          <p:cNvPr id="3" name="Content Placeholder 2"/>
          <p:cNvSpPr>
            <a:spLocks noGrp="1"/>
          </p:cNvSpPr>
          <p:nvPr>
            <p:ph idx="1"/>
          </p:nvPr>
        </p:nvSpPr>
        <p:spPr>
          <a:xfrm>
            <a:off x="251520" y="1340768"/>
            <a:ext cx="8640960" cy="5517232"/>
          </a:xfrm>
        </p:spPr>
        <p:txBody>
          <a:bodyPr>
            <a:normAutofit/>
          </a:bodyPr>
          <a:lstStyle/>
          <a:p>
            <a:r>
              <a:rPr lang="en-US" dirty="0" smtClean="0"/>
              <a:t>The </a:t>
            </a:r>
            <a:r>
              <a:rPr lang="en-US" dirty="0"/>
              <a:t>four types of cushioning </a:t>
            </a:r>
            <a:r>
              <a:rPr lang="en-US" dirty="0" smtClean="0"/>
              <a:t>in socks are</a:t>
            </a:r>
            <a:r>
              <a:rPr lang="en-US" dirty="0"/>
              <a:t>:</a:t>
            </a:r>
          </a:p>
          <a:p>
            <a:pPr lvl="1"/>
            <a:r>
              <a:rPr lang="en-US" b="1" dirty="0"/>
              <a:t>No cushioning: </a:t>
            </a:r>
            <a:r>
              <a:rPr lang="en-US" dirty="0"/>
              <a:t>These ultralight socks are designed for use in hot weather. They are very breathable and have little padding. A handful of socks in this category are liner socks, which some hikers like to wear underneath a lightweight, midweight or heavyweight hiking sock. Liner socks were once very popular for their ability to wick moisture and to keep feet dry, but nowadays many hiking socks perform well enough to not require a liner sock. However, if you know liner socks work for you, you can certainly keep on using them.</a:t>
            </a:r>
          </a:p>
          <a:p>
            <a:pPr lvl="1"/>
            <a:r>
              <a:rPr lang="en-US" b="1" dirty="0"/>
              <a:t>Light cushioning</a:t>
            </a:r>
            <a:r>
              <a:rPr lang="en-US" dirty="0"/>
              <a:t>: Great for warm conditions, socks with light cushioning prioritize moisture wicking and comfort over warmth. They are relatively thin, but have some light cushioning in key places, like the heel and ball of the foot.</a:t>
            </a:r>
          </a:p>
          <a:p>
            <a:pPr lvl="1"/>
            <a:r>
              <a:rPr lang="en-US" b="1" dirty="0"/>
              <a:t>Medium cushioning:</a:t>
            </a:r>
            <a:r>
              <a:rPr lang="en-US" dirty="0"/>
              <a:t> These socks provide a good amount of cushioning in the heel and ball of the foot for hiking and backpacking and enough warmth for use in moderate to cold conditions.</a:t>
            </a:r>
          </a:p>
          <a:p>
            <a:pPr lvl="1"/>
            <a:r>
              <a:rPr lang="en-US" b="1" dirty="0"/>
              <a:t>Heavy cushioning: </a:t>
            </a:r>
            <a:r>
              <a:rPr lang="en-US" dirty="0"/>
              <a:t>These are generally the thickest, warmest and most cushioned socks available. They are made for long trips, tough terrain and cold temperatures. They’re often too thick and warm for backpacking journeys in warm weather, and are recommended for mountaineering or on cold-weather backpacking trips. </a:t>
            </a:r>
          </a:p>
          <a:p>
            <a:endParaRPr lang="en-US" dirty="0"/>
          </a:p>
        </p:txBody>
      </p:sp>
    </p:spTree>
    <p:extLst>
      <p:ext uri="{BB962C8B-B14F-4D97-AF65-F5344CB8AC3E}">
        <p14:creationId xmlns:p14="http://schemas.microsoft.com/office/powerpoint/2010/main" val="1875990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Hiking Sock Fabric </a:t>
            </a:r>
            <a:r>
              <a:rPr lang="en-US" dirty="0" smtClean="0"/>
              <a:t>Type</a:t>
            </a:r>
            <a:endParaRPr lang="en-US" dirty="0"/>
          </a:p>
        </p:txBody>
      </p:sp>
      <p:sp>
        <p:nvSpPr>
          <p:cNvPr id="3" name="Content Placeholder 2"/>
          <p:cNvSpPr>
            <a:spLocks noGrp="1"/>
          </p:cNvSpPr>
          <p:nvPr>
            <p:ph idx="1"/>
          </p:nvPr>
        </p:nvSpPr>
        <p:spPr>
          <a:xfrm>
            <a:off x="251520" y="1340768"/>
            <a:ext cx="5256584" cy="5328592"/>
          </a:xfrm>
        </p:spPr>
        <p:txBody>
          <a:bodyPr>
            <a:normAutofit fontScale="92500" lnSpcReduction="10000"/>
          </a:bodyPr>
          <a:lstStyle/>
          <a:p>
            <a:r>
              <a:rPr lang="en-US" dirty="0"/>
              <a:t>Hiking socks are rarely made from a single fabric, but rather from a blend that creates the right balance of comfort, warmth, durability and fast drying. </a:t>
            </a:r>
            <a:endParaRPr lang="en-US" dirty="0" smtClean="0"/>
          </a:p>
          <a:p>
            <a:r>
              <a:rPr lang="en-US" dirty="0" smtClean="0"/>
              <a:t>These </a:t>
            </a:r>
            <a:r>
              <a:rPr lang="en-US" dirty="0"/>
              <a:t>are the most common materials you’ll find in hiking socks: </a:t>
            </a:r>
          </a:p>
          <a:p>
            <a:pPr lvl="1"/>
            <a:r>
              <a:rPr lang="en-US" b="1" dirty="0"/>
              <a:t>Wool</a:t>
            </a:r>
            <a:r>
              <a:rPr lang="en-US" dirty="0"/>
              <a:t>: Wool is the most popular hiking sock material and the one that our footwear specialists recommend above all others. It regulates temperature well to keep your feet from getting sweaty and it provides cushioning. Another plus is that wool is naturally antimicrobial so it tends to retain smells less than synthetic fabrics. These days most socks are made of merino wool, which is essentially itch-free compared to older types of </a:t>
            </a:r>
            <a:r>
              <a:rPr lang="en-US" dirty="0" smtClean="0"/>
              <a:t>rag </a:t>
            </a:r>
            <a:r>
              <a:rPr lang="en-US" dirty="0"/>
              <a:t>wool socks.  And most wool socks use blends of wool and synthetic materials for better durability and faster drying.</a:t>
            </a:r>
          </a:p>
          <a:p>
            <a:pPr lvl="1"/>
            <a:r>
              <a:rPr lang="en-US" b="1" dirty="0"/>
              <a:t>Polyester:</a:t>
            </a:r>
            <a:r>
              <a:rPr lang="en-US" dirty="0"/>
              <a:t> Polyester is a synthetic material that insulates, wicks moisture and dries quickly. It is sometimes blended with wool and/or nylon to create a good combination of warmth, comfort, durability and fast drying.</a:t>
            </a:r>
          </a:p>
          <a:p>
            <a:endParaRPr lang="en-US" dirty="0"/>
          </a:p>
        </p:txBody>
      </p:sp>
      <p:pic>
        <p:nvPicPr>
          <p:cNvPr id="5" name="Picture 4"/>
          <p:cNvPicPr>
            <a:picLocks noChangeAspect="1"/>
          </p:cNvPicPr>
          <p:nvPr/>
        </p:nvPicPr>
        <p:blipFill>
          <a:blip r:embed="rId2"/>
          <a:stretch>
            <a:fillRect/>
          </a:stretch>
        </p:blipFill>
        <p:spPr>
          <a:xfrm>
            <a:off x="5678970" y="1484785"/>
            <a:ext cx="3371083" cy="2501424"/>
          </a:xfrm>
          <a:prstGeom prst="rect">
            <a:avLst/>
          </a:prstGeom>
        </p:spPr>
      </p:pic>
      <p:sp>
        <p:nvSpPr>
          <p:cNvPr id="6" name="Oval 5"/>
          <p:cNvSpPr/>
          <p:nvPr/>
        </p:nvSpPr>
        <p:spPr>
          <a:xfrm>
            <a:off x="5508104" y="2851711"/>
            <a:ext cx="1366926" cy="7973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922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Hiking Sock Fabric </a:t>
            </a:r>
            <a:r>
              <a:rPr lang="en-US" dirty="0" smtClean="0"/>
              <a:t>Type (continued)</a:t>
            </a:r>
            <a:endParaRPr lang="en-US" dirty="0"/>
          </a:p>
        </p:txBody>
      </p:sp>
      <p:sp>
        <p:nvSpPr>
          <p:cNvPr id="3" name="Content Placeholder 2"/>
          <p:cNvSpPr>
            <a:spLocks noGrp="1"/>
          </p:cNvSpPr>
          <p:nvPr>
            <p:ph idx="1"/>
          </p:nvPr>
        </p:nvSpPr>
        <p:spPr>
          <a:xfrm>
            <a:off x="251520" y="4437112"/>
            <a:ext cx="8568952" cy="2232248"/>
          </a:xfrm>
        </p:spPr>
        <p:txBody>
          <a:bodyPr>
            <a:normAutofit/>
          </a:bodyPr>
          <a:lstStyle/>
          <a:p>
            <a:r>
              <a:rPr lang="en-US" dirty="0" smtClean="0"/>
              <a:t>These </a:t>
            </a:r>
            <a:r>
              <a:rPr lang="en-US" dirty="0"/>
              <a:t>are the most common materials you’ll find in hiking socks: </a:t>
            </a:r>
          </a:p>
          <a:p>
            <a:pPr lvl="1"/>
            <a:r>
              <a:rPr lang="en-US" b="1" dirty="0" smtClean="0"/>
              <a:t>Nylon</a:t>
            </a:r>
            <a:r>
              <a:rPr lang="en-US" b="1" dirty="0"/>
              <a:t>:</a:t>
            </a:r>
            <a:r>
              <a:rPr lang="en-US" dirty="0"/>
              <a:t> This is another synthetic option that is occasionally used as the primary material. It adds durability and can help improve drying times.</a:t>
            </a:r>
          </a:p>
          <a:p>
            <a:pPr lvl="1"/>
            <a:r>
              <a:rPr lang="en-US" b="1" dirty="0"/>
              <a:t>Silk</a:t>
            </a:r>
            <a:r>
              <a:rPr lang="en-US" dirty="0"/>
              <a:t>: A natural insulator, silk is comfortable and lightweight, but not as durable as other options. It's occasionally used in sock liners for reliable moisture wicking.</a:t>
            </a:r>
          </a:p>
          <a:p>
            <a:pPr lvl="1"/>
            <a:r>
              <a:rPr lang="en-US" b="1" dirty="0"/>
              <a:t>Spandex: </a:t>
            </a:r>
            <a:r>
              <a:rPr lang="en-US" dirty="0"/>
              <a:t>Many hiking socks include a small percentage of spandex. This elastic material helps socks hold their shape and keep bunching and wrinkling to a minimum.</a:t>
            </a:r>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7391"/>
          <a:stretch/>
        </p:blipFill>
        <p:spPr>
          <a:xfrm>
            <a:off x="1365274" y="1160748"/>
            <a:ext cx="6341443" cy="3240360"/>
          </a:xfrm>
          <a:prstGeom prst="rect">
            <a:avLst/>
          </a:prstGeom>
        </p:spPr>
      </p:pic>
      <p:sp>
        <p:nvSpPr>
          <p:cNvPr id="8" name="Oval 7"/>
          <p:cNvSpPr/>
          <p:nvPr/>
        </p:nvSpPr>
        <p:spPr>
          <a:xfrm>
            <a:off x="1835696" y="2708920"/>
            <a:ext cx="2065430" cy="7973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326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Hiking Sock </a:t>
            </a:r>
            <a:r>
              <a:rPr lang="en-US" dirty="0" smtClean="0"/>
              <a:t>Fit</a:t>
            </a:r>
            <a:endParaRPr lang="en-US" dirty="0"/>
          </a:p>
        </p:txBody>
      </p:sp>
      <p:sp>
        <p:nvSpPr>
          <p:cNvPr id="3" name="Content Placeholder 2"/>
          <p:cNvSpPr>
            <a:spLocks noGrp="1"/>
          </p:cNvSpPr>
          <p:nvPr>
            <p:ph idx="1"/>
          </p:nvPr>
        </p:nvSpPr>
        <p:spPr>
          <a:xfrm>
            <a:off x="251520" y="1340768"/>
            <a:ext cx="4608512" cy="5328592"/>
          </a:xfrm>
        </p:spPr>
        <p:txBody>
          <a:bodyPr>
            <a:normAutofit fontScale="92500" lnSpcReduction="10000"/>
          </a:bodyPr>
          <a:lstStyle/>
          <a:p>
            <a:r>
              <a:rPr lang="en-US" dirty="0"/>
              <a:t>Getting socks that fit right will help keep your feet comfortable on hiking trips. If your socks are too big they can have wrinkles that will rub and may cause a blister. Too small and they can create pressure points and sock slippage. </a:t>
            </a:r>
          </a:p>
          <a:p>
            <a:pPr lvl="1"/>
            <a:r>
              <a:rPr lang="en-US" b="1" dirty="0" smtClean="0"/>
              <a:t>To find the right size,</a:t>
            </a:r>
            <a:r>
              <a:rPr lang="en-US" dirty="0" smtClean="0"/>
              <a:t> it’s helpful to know the size of your actual foot rather than your shoe size because sometimes people size-up in shoes, which can lead to buying socks that are too large. If you don’t know your foot size, stop into your local shoe store.</a:t>
            </a:r>
          </a:p>
          <a:p>
            <a:pPr lvl="1"/>
            <a:r>
              <a:rPr lang="en-US" b="1" dirty="0" smtClean="0"/>
              <a:t>Once you know your foot size,</a:t>
            </a:r>
            <a:r>
              <a:rPr lang="en-US" dirty="0" smtClean="0"/>
              <a:t> use that number with the size charts to locate the correct size socks. If you’re in a store, look for a size chart on the sock packaging. If you are between sizes, size down to avoid excess material that can bunch up and cause blisters.</a:t>
            </a:r>
          </a:p>
          <a:p>
            <a:pPr lvl="1"/>
            <a:r>
              <a:rPr lang="en-US" b="1" dirty="0" smtClean="0"/>
              <a:t>How socks should fit:</a:t>
            </a:r>
            <a:r>
              <a:rPr lang="en-US" dirty="0" smtClean="0"/>
              <a:t> When you try socks on, look for a snug, but not overly tight fit. A sock fits properly when the heel cup lines up with the heel of your foot.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568" y="1319147"/>
            <a:ext cx="4075690" cy="2037845"/>
          </a:xfrm>
          <a:prstGeom prst="rect">
            <a:avLst/>
          </a:prstGeom>
        </p:spPr>
      </p:pic>
      <p:pic>
        <p:nvPicPr>
          <p:cNvPr id="6" name="Picture 5"/>
          <p:cNvPicPr>
            <a:picLocks noChangeAspect="1"/>
          </p:cNvPicPr>
          <p:nvPr/>
        </p:nvPicPr>
        <p:blipFill>
          <a:blip r:embed="rId3"/>
          <a:stretch>
            <a:fillRect/>
          </a:stretch>
        </p:blipFill>
        <p:spPr>
          <a:xfrm>
            <a:off x="4854568" y="3645024"/>
            <a:ext cx="4214242" cy="1864768"/>
          </a:xfrm>
          <a:prstGeom prst="rect">
            <a:avLst/>
          </a:prstGeom>
        </p:spPr>
      </p:pic>
    </p:spTree>
    <p:extLst>
      <p:ext uri="{BB962C8B-B14F-4D97-AF65-F5344CB8AC3E}">
        <p14:creationId xmlns:p14="http://schemas.microsoft.com/office/powerpoint/2010/main" val="361354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Liner Socks</a:t>
            </a:r>
            <a:endParaRPr lang="en-US" dirty="0"/>
          </a:p>
        </p:txBody>
      </p:sp>
      <p:sp>
        <p:nvSpPr>
          <p:cNvPr id="3" name="Content Placeholder 2"/>
          <p:cNvSpPr>
            <a:spLocks noGrp="1"/>
          </p:cNvSpPr>
          <p:nvPr>
            <p:ph idx="1"/>
          </p:nvPr>
        </p:nvSpPr>
        <p:spPr>
          <a:xfrm>
            <a:off x="251520" y="1340768"/>
            <a:ext cx="4824536" cy="5256584"/>
          </a:xfrm>
        </p:spPr>
        <p:txBody>
          <a:bodyPr>
            <a:normAutofit fontScale="92500" lnSpcReduction="20000"/>
          </a:bodyPr>
          <a:lstStyle/>
          <a:p>
            <a:r>
              <a:rPr lang="en-US" dirty="0" smtClean="0">
                <a:ea typeface="Times New Roman" panose="02020603050405020304" pitchFamily="18" charset="0"/>
              </a:rPr>
              <a:t>Today</a:t>
            </a:r>
            <a:r>
              <a:rPr lang="en-US" dirty="0">
                <a:ea typeface="Times New Roman" panose="02020603050405020304" pitchFamily="18" charset="0"/>
              </a:rPr>
              <a:t>, most socks are individually designed to suit feet when hiking or backpacking. </a:t>
            </a:r>
            <a:endParaRPr lang="en-US" dirty="0" smtClean="0">
              <a:ea typeface="Times New Roman" panose="02020603050405020304" pitchFamily="18" charset="0"/>
            </a:endParaRPr>
          </a:p>
          <a:p>
            <a:pPr lvl="1"/>
            <a:r>
              <a:rPr lang="en-US" dirty="0" smtClean="0">
                <a:ea typeface="Times New Roman" panose="02020603050405020304" pitchFamily="18" charset="0"/>
              </a:rPr>
              <a:t>The </a:t>
            </a:r>
            <a:r>
              <a:rPr lang="en-US" dirty="0">
                <a:ea typeface="Times New Roman" panose="02020603050405020304" pitchFamily="18" charset="0"/>
              </a:rPr>
              <a:t>fabric blends will insulate, wick moisture and cushion all at the same time.  </a:t>
            </a:r>
            <a:endParaRPr lang="en-US" dirty="0" smtClean="0">
              <a:ea typeface="Times New Roman" panose="02020603050405020304" pitchFamily="18" charset="0"/>
            </a:endParaRPr>
          </a:p>
          <a:p>
            <a:r>
              <a:rPr lang="en-US" dirty="0" smtClean="0">
                <a:ea typeface="Times New Roman" panose="02020603050405020304" pitchFamily="18" charset="0"/>
              </a:rPr>
              <a:t>Yet </a:t>
            </a:r>
            <a:r>
              <a:rPr lang="en-US" dirty="0">
                <a:ea typeface="Times New Roman" panose="02020603050405020304" pitchFamily="18" charset="0"/>
              </a:rPr>
              <a:t>another method to achieve these same results is a two-sock </a:t>
            </a:r>
            <a:r>
              <a:rPr lang="en-US" dirty="0" smtClean="0">
                <a:ea typeface="Times New Roman" panose="02020603050405020304" pitchFamily="18" charset="0"/>
              </a:rPr>
              <a:t>system that </a:t>
            </a:r>
            <a:r>
              <a:rPr lang="en-US" dirty="0">
                <a:ea typeface="Times New Roman" panose="02020603050405020304" pitchFamily="18" charset="0"/>
              </a:rPr>
              <a:t>teams a thin, liner sock with a thicker, outer sock.  </a:t>
            </a:r>
            <a:endParaRPr lang="en-US" dirty="0" smtClean="0">
              <a:ea typeface="Times New Roman" panose="02020603050405020304" pitchFamily="18" charset="0"/>
            </a:endParaRPr>
          </a:p>
          <a:p>
            <a:r>
              <a:rPr lang="en-US" dirty="0" smtClean="0"/>
              <a:t>If </a:t>
            </a:r>
            <a:r>
              <a:rPr lang="en-US" dirty="0"/>
              <a:t>you’re prone to blisters , </a:t>
            </a:r>
            <a:r>
              <a:rPr lang="en-US" dirty="0" smtClean="0"/>
              <a:t>you may want to try liner </a:t>
            </a:r>
            <a:r>
              <a:rPr lang="en-US" dirty="0"/>
              <a:t>socks </a:t>
            </a:r>
            <a:r>
              <a:rPr lang="en-US" dirty="0" smtClean="0"/>
              <a:t>on </a:t>
            </a:r>
            <a:r>
              <a:rPr lang="en-US" dirty="0"/>
              <a:t>your next hike. </a:t>
            </a:r>
            <a:endParaRPr lang="en-US" dirty="0" smtClean="0"/>
          </a:p>
          <a:p>
            <a:pPr lvl="1"/>
            <a:r>
              <a:rPr lang="en-US" dirty="0" smtClean="0"/>
              <a:t>Hiking </a:t>
            </a:r>
            <a:r>
              <a:rPr lang="en-US" dirty="0"/>
              <a:t>blisters form as a result of friction and most frequently appear under warm, moist conditions, such as inside a sweaty hiking boot. </a:t>
            </a:r>
            <a:endParaRPr lang="en-US" dirty="0" smtClean="0"/>
          </a:p>
          <a:p>
            <a:pPr lvl="1"/>
            <a:r>
              <a:rPr lang="en-US" dirty="0" smtClean="0"/>
              <a:t>Liner </a:t>
            </a:r>
            <a:r>
              <a:rPr lang="en-US" dirty="0"/>
              <a:t>socks work by “wicking” the sweat away from your skin and sending it towards the outer layers of your clothing</a:t>
            </a:r>
            <a:r>
              <a:rPr lang="en-US" dirty="0" smtClean="0"/>
              <a:t>, </a:t>
            </a:r>
            <a:r>
              <a:rPr lang="en-US" dirty="0"/>
              <a:t>keeping your feet dry to reduce the friction that causes blisters</a:t>
            </a:r>
            <a:r>
              <a:rPr lang="en-US" dirty="0" smtClean="0"/>
              <a:t>.</a:t>
            </a:r>
          </a:p>
          <a:p>
            <a:pPr lvl="1"/>
            <a:r>
              <a:rPr lang="en-US" dirty="0">
                <a:ea typeface="Times New Roman" panose="02020603050405020304" pitchFamily="18" charset="0"/>
              </a:rPr>
              <a:t>Liners also limit the amount of abrasion between your outer sock and your skin.</a:t>
            </a:r>
            <a:endParaRPr lang="en-US" dirty="0"/>
          </a:p>
          <a:p>
            <a:r>
              <a:rPr lang="en-US" dirty="0" smtClean="0">
                <a:ea typeface="Times New Roman" panose="02020603050405020304" pitchFamily="18" charset="0"/>
              </a:rPr>
              <a:t>Whether </a:t>
            </a:r>
            <a:r>
              <a:rPr lang="en-US" dirty="0">
                <a:ea typeface="Times New Roman" panose="02020603050405020304" pitchFamily="18" charset="0"/>
              </a:rPr>
              <a:t>you prefer to wear one or two socks is really a matter of personal preference as both approaches </a:t>
            </a:r>
            <a:r>
              <a:rPr lang="en-US" dirty="0" smtClean="0">
                <a:ea typeface="Times New Roman" panose="02020603050405020304" pitchFamily="18" charset="0"/>
              </a:rPr>
              <a:t>can work.</a:t>
            </a:r>
          </a:p>
          <a:p>
            <a:endParaRPr lang="en-US" dirty="0">
              <a:ea typeface="Times New Roman" panose="02020603050405020304" pitchFamily="18" charset="0"/>
            </a:endParaRP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360" y="1340769"/>
            <a:ext cx="3969892" cy="2376264"/>
          </a:xfrm>
          <a:prstGeom prst="rect">
            <a:avLst/>
          </a:prstGeom>
        </p:spPr>
      </p:pic>
    </p:spTree>
    <p:extLst>
      <p:ext uri="{BB962C8B-B14F-4D97-AF65-F5344CB8AC3E}">
        <p14:creationId xmlns:p14="http://schemas.microsoft.com/office/powerpoint/2010/main" val="2670161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Liner Socks</a:t>
            </a:r>
          </a:p>
        </p:txBody>
      </p:sp>
      <p:sp>
        <p:nvSpPr>
          <p:cNvPr id="3" name="Content Placeholder 2"/>
          <p:cNvSpPr>
            <a:spLocks noGrp="1"/>
          </p:cNvSpPr>
          <p:nvPr>
            <p:ph idx="1"/>
          </p:nvPr>
        </p:nvSpPr>
        <p:spPr>
          <a:xfrm>
            <a:off x="251520" y="1340768"/>
            <a:ext cx="4896544" cy="5112568"/>
          </a:xfrm>
        </p:spPr>
        <p:txBody>
          <a:bodyPr/>
          <a:lstStyle/>
          <a:p>
            <a:r>
              <a:rPr lang="en-US" b="1" dirty="0"/>
              <a:t>What to consider when buying your first pair of liner socks for </a:t>
            </a:r>
            <a:r>
              <a:rPr lang="en-US" b="1" dirty="0" smtClean="0"/>
              <a:t>hiking.</a:t>
            </a:r>
            <a:endParaRPr lang="en-US" b="1" dirty="0"/>
          </a:p>
          <a:p>
            <a:pPr lvl="1"/>
            <a:r>
              <a:rPr lang="en-US" dirty="0"/>
              <a:t>Avoid cotton liners. Cotton won’t keep your feet dry therefore it won’t prevent rubbing.</a:t>
            </a:r>
          </a:p>
          <a:p>
            <a:pPr lvl="1"/>
            <a:r>
              <a:rPr lang="en-US" dirty="0"/>
              <a:t>The best fabrics for liner socks are the synthetic ones like nylon and polyester.</a:t>
            </a:r>
          </a:p>
          <a:p>
            <a:pPr lvl="1"/>
            <a:r>
              <a:rPr lang="en-US" dirty="0"/>
              <a:t>Wool has the added benefit of regulating temperature to keep you cool in summer and warm in winter. </a:t>
            </a:r>
          </a:p>
          <a:p>
            <a:pPr lvl="1"/>
            <a:r>
              <a:rPr lang="en-US" dirty="0"/>
              <a:t>Make sure your liners have a snug fit. If they are too loose they might rub and cause blisters themselves!</a:t>
            </a:r>
          </a:p>
          <a:p>
            <a:pPr lvl="1"/>
            <a:r>
              <a:rPr lang="en-US" dirty="0"/>
              <a:t>Sock liners come in different lengths, from low-cut to high-. You’ll want to pick the cut that matches your choice of sock and shoe. If you wear high-top hiking boots, make sure you find a sock liner that comes higher than the top of your boot to prevent rubbing.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177" y="1282452"/>
            <a:ext cx="3537346" cy="5098876"/>
          </a:xfrm>
          <a:prstGeom prst="rect">
            <a:avLst/>
          </a:prstGeom>
        </p:spPr>
      </p:pic>
    </p:spTree>
    <p:extLst>
      <p:ext uri="{BB962C8B-B14F-4D97-AF65-F5344CB8AC3E}">
        <p14:creationId xmlns:p14="http://schemas.microsoft.com/office/powerpoint/2010/main" val="1802910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825316" y="2983108"/>
            <a:ext cx="2749294" cy="1656807"/>
            <a:chOff x="3167844" y="2365814"/>
            <a:chExt cx="2808312" cy="1656807"/>
          </a:xfrm>
        </p:grpSpPr>
        <p:sp>
          <p:nvSpPr>
            <p:cNvPr id="19" name="Text Box 4"/>
            <p:cNvSpPr txBox="1">
              <a:spLocks noChangeArrowheads="1"/>
            </p:cNvSpPr>
            <p:nvPr/>
          </p:nvSpPr>
          <p:spPr bwMode="auto">
            <a:xfrm>
              <a:off x="3779912" y="236581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03</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3167844" y="3099291"/>
              <a:ext cx="2808312"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Clothing</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82319" y="2983108"/>
            <a:ext cx="2520280" cy="15696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Fabric Options</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Layering</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926240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Wear Backpacking</a:t>
            </a:r>
            <a:endParaRPr lang="en-US" dirty="0"/>
          </a:p>
        </p:txBody>
      </p:sp>
      <p:sp>
        <p:nvSpPr>
          <p:cNvPr id="3" name="Content Placeholder 2"/>
          <p:cNvSpPr>
            <a:spLocks noGrp="1"/>
          </p:cNvSpPr>
          <p:nvPr>
            <p:ph idx="1"/>
          </p:nvPr>
        </p:nvSpPr>
        <p:spPr>
          <a:xfrm>
            <a:off x="251520" y="1340768"/>
            <a:ext cx="4896544" cy="5112568"/>
          </a:xfrm>
        </p:spPr>
        <p:txBody>
          <a:bodyPr>
            <a:normAutofit fontScale="92500" lnSpcReduction="20000"/>
          </a:bodyPr>
          <a:lstStyle/>
          <a:p>
            <a:r>
              <a:rPr lang="en-US" dirty="0"/>
              <a:t>Whether you’re </a:t>
            </a:r>
            <a:r>
              <a:rPr lang="en-US" dirty="0" smtClean="0"/>
              <a:t>backpacking </a:t>
            </a:r>
            <a:r>
              <a:rPr lang="en-US" dirty="0"/>
              <a:t>for two nights </a:t>
            </a:r>
            <a:r>
              <a:rPr lang="en-US" dirty="0" smtClean="0"/>
              <a:t>or </a:t>
            </a:r>
            <a:r>
              <a:rPr lang="en-US" dirty="0"/>
              <a:t>two </a:t>
            </a:r>
            <a:r>
              <a:rPr lang="en-US" dirty="0" smtClean="0"/>
              <a:t>months, </a:t>
            </a:r>
            <a:r>
              <a:rPr lang="en-US" dirty="0"/>
              <a:t>you’ll need basically the same fundamental pieces of clothing for layering, with variations to address the specific weather or environmental conditions you’re likely to encounter.</a:t>
            </a:r>
          </a:p>
          <a:p>
            <a:r>
              <a:rPr lang="en-US" dirty="0"/>
              <a:t>Layers are key. You can stop and remove a layer when you start to sweat, and add a layer when you start to feel chilled.</a:t>
            </a:r>
          </a:p>
          <a:p>
            <a:r>
              <a:rPr lang="en-US" dirty="0" smtClean="0"/>
              <a:t>The </a:t>
            </a:r>
            <a:r>
              <a:rPr lang="en-US" dirty="0"/>
              <a:t>individual clothing choices you make will likely be based on a combination of the following factors, which may require tradeoffs:</a:t>
            </a:r>
          </a:p>
          <a:p>
            <a:pPr lvl="1"/>
            <a:r>
              <a:rPr lang="en-US" sz="1700" b="1" dirty="0"/>
              <a:t>Functionality:</a:t>
            </a:r>
            <a:r>
              <a:rPr lang="en-US" sz="1700" dirty="0"/>
              <a:t> </a:t>
            </a:r>
            <a:r>
              <a:rPr lang="en-US" sz="1700" dirty="0" smtClean="0"/>
              <a:t>Fabrics </a:t>
            </a:r>
            <a:r>
              <a:rPr lang="en-US" sz="1700" dirty="0"/>
              <a:t>that are moisture-wicking and quick-drying, sun-protective, antimicrobial to avoid odors, and able to rebuff insects where ticks, mosquitoes and other pests are a nuisance. </a:t>
            </a:r>
          </a:p>
          <a:p>
            <a:pPr lvl="1"/>
            <a:r>
              <a:rPr lang="en-US" sz="1700" b="1" dirty="0"/>
              <a:t>Weight vs. comfort:</a:t>
            </a:r>
            <a:r>
              <a:rPr lang="en-US" sz="1700" dirty="0"/>
              <a:t> Some will forgo the convenience of added features in order to save ounces while others will opt for comfort despite the added weight.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1412776"/>
            <a:ext cx="3790593" cy="2202756"/>
          </a:xfrm>
          <a:prstGeom prst="rect">
            <a:avLst/>
          </a:prstGeom>
        </p:spPr>
      </p:pic>
    </p:spTree>
    <p:extLst>
      <p:ext uri="{BB962C8B-B14F-4D97-AF65-F5344CB8AC3E}">
        <p14:creationId xmlns:p14="http://schemas.microsoft.com/office/powerpoint/2010/main" val="1281026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 Options</a:t>
            </a:r>
            <a:endParaRPr lang="en-US" dirty="0"/>
          </a:p>
        </p:txBody>
      </p:sp>
      <p:sp>
        <p:nvSpPr>
          <p:cNvPr id="3" name="Content Placeholder 2"/>
          <p:cNvSpPr>
            <a:spLocks noGrp="1"/>
          </p:cNvSpPr>
          <p:nvPr>
            <p:ph idx="1"/>
          </p:nvPr>
        </p:nvSpPr>
        <p:spPr>
          <a:xfrm>
            <a:off x="251520" y="1340768"/>
            <a:ext cx="4824536" cy="5328592"/>
          </a:xfrm>
        </p:spPr>
        <p:txBody>
          <a:bodyPr>
            <a:normAutofit fontScale="92500"/>
          </a:bodyPr>
          <a:lstStyle/>
          <a:p>
            <a:r>
              <a:rPr lang="en-US" dirty="0" smtClean="0"/>
              <a:t>Typical </a:t>
            </a:r>
            <a:r>
              <a:rPr lang="en-US" dirty="0"/>
              <a:t>fabric choices for key layering pieces</a:t>
            </a:r>
            <a:r>
              <a:rPr lang="en-US" dirty="0" smtClean="0"/>
              <a:t>:</a:t>
            </a:r>
          </a:p>
          <a:p>
            <a:pPr lvl="1"/>
            <a:r>
              <a:rPr lang="en-US" b="1" dirty="0"/>
              <a:t>Wool:</a:t>
            </a:r>
            <a:r>
              <a:rPr lang="en-US" dirty="0"/>
              <a:t> Once maligned for being itchy, wool is now getting its day in the sun. Ultra-fine merino wool is itch-free, naturally breathable and moisture-wicking, fairly fast-drying and not prone to odors. Wool makes ideal socks, hats, tees and base layers. Despite all these benefits, some people avoid wool because they feel their skin is sensitive to it, and it can be expensive.</a:t>
            </a:r>
          </a:p>
          <a:p>
            <a:pPr lvl="1"/>
            <a:r>
              <a:rPr lang="en-US" b="1" dirty="0"/>
              <a:t>Polyester/nylon:</a:t>
            </a:r>
            <a:r>
              <a:rPr lang="en-US" dirty="0"/>
              <a:t> These synthetics tend to be very quick-drying and quite durable. They make excellent pants and shirts. Some people find that synthetics can feel a bit clammy and they start to stink more quickly than natural fabrics.</a:t>
            </a:r>
          </a:p>
          <a:p>
            <a:pPr lvl="1"/>
            <a:r>
              <a:rPr lang="en-US" b="1" dirty="0"/>
              <a:t>Silk: </a:t>
            </a:r>
            <a:r>
              <a:rPr lang="en-US" dirty="0"/>
              <a:t>Because silk moves moisture off your skin more slowly than synthetics, it is considered best only for moderate cool-weather activities. “Treated” silk has been chemically modified to enhance wicking. Silk makes a soft, luxurious layer and adds no bulk, but it can be prone to odor and is potentially vulnerable to abrasion and sunlight.</a:t>
            </a:r>
          </a:p>
          <a:p>
            <a:pPr lvl="1"/>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460" r="27320"/>
          <a:stretch/>
        </p:blipFill>
        <p:spPr>
          <a:xfrm>
            <a:off x="5230029" y="1196752"/>
            <a:ext cx="3809956" cy="4536504"/>
          </a:xfrm>
          <a:prstGeom prst="rect">
            <a:avLst/>
          </a:prstGeom>
        </p:spPr>
      </p:pic>
    </p:spTree>
    <p:extLst>
      <p:ext uri="{BB962C8B-B14F-4D97-AF65-F5344CB8AC3E}">
        <p14:creationId xmlns:p14="http://schemas.microsoft.com/office/powerpoint/2010/main" val="4287082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Boots</a:t>
            </a:r>
            <a:endParaRPr lang="en-US" dirty="0"/>
          </a:p>
        </p:txBody>
      </p:sp>
      <p:sp>
        <p:nvSpPr>
          <p:cNvPr id="3" name="Content Placeholder 2"/>
          <p:cNvSpPr>
            <a:spLocks noGrp="1"/>
          </p:cNvSpPr>
          <p:nvPr>
            <p:ph idx="1"/>
          </p:nvPr>
        </p:nvSpPr>
        <p:spPr>
          <a:xfrm>
            <a:off x="251520" y="1340768"/>
            <a:ext cx="4204828" cy="4739712"/>
          </a:xfrm>
        </p:spPr>
        <p:txBody>
          <a:bodyPr>
            <a:normAutofit fontScale="92500" lnSpcReduction="20000"/>
          </a:bodyPr>
          <a:lstStyle/>
          <a:p>
            <a:pPr marL="214313" indent="-214313" latinLnBrk="0">
              <a:buFont typeface="Arial" panose="020B0604020202020204" pitchFamily="34" charset="0"/>
              <a:buChar char="•"/>
            </a:pPr>
            <a:r>
              <a:rPr lang="en-US" i="0" dirty="0">
                <a:latin typeface="+mn-lt"/>
                <a:ea typeface="Times New Roman" panose="02020603050405020304" pitchFamily="18" charset="0"/>
              </a:rPr>
              <a:t>What's the big deal about boots? Jeez, they're expensive, aren't they? Most look like they could take you up the north face of Everest. Do you really need such an expensive item to start out? </a:t>
            </a:r>
          </a:p>
          <a:p>
            <a:pPr marL="214313" indent="-214313" latinLnBrk="0">
              <a:buFont typeface="Arial" panose="020B0604020202020204" pitchFamily="34" charset="0"/>
              <a:buChar char="•"/>
            </a:pPr>
            <a:r>
              <a:rPr lang="en-US" i="0" dirty="0">
                <a:latin typeface="+mn-lt"/>
                <a:ea typeface="Times New Roman" panose="02020603050405020304" pitchFamily="18" charset="0"/>
              </a:rPr>
              <a:t>I would say, "Yes".  Hiking boots are recommended for long distance hikes over rough terrain.  </a:t>
            </a:r>
          </a:p>
          <a:p>
            <a:pPr marL="214313" indent="-214313" latinLnBrk="0">
              <a:buFont typeface="Arial" panose="020B0604020202020204" pitchFamily="34" charset="0"/>
              <a:buChar char="•"/>
            </a:pPr>
            <a:r>
              <a:rPr lang="en-US" i="0" dirty="0">
                <a:latin typeface="+mn-lt"/>
                <a:ea typeface="Times New Roman" panose="02020603050405020304" pitchFamily="18" charset="0"/>
              </a:rPr>
              <a:t>Old-style heavyweight mountain boots are usually unnecessary now that good quality lightweight boots are widely available.  </a:t>
            </a:r>
          </a:p>
          <a:p>
            <a:pPr marL="214313" indent="-214313" latinLnBrk="0">
              <a:buFont typeface="Arial" panose="020B0604020202020204" pitchFamily="34" charset="0"/>
              <a:buChar char="•"/>
            </a:pPr>
            <a:r>
              <a:rPr lang="en-US" i="0" dirty="0">
                <a:latin typeface="+mn-lt"/>
                <a:ea typeface="Times New Roman" panose="02020603050405020304" pitchFamily="18" charset="0"/>
              </a:rPr>
              <a:t>The most important thing is that your boots fit well and are well broken-in before you hit the trail.  Nothing ends a hike quicker than blistered feet, and even minor blisters can become infected and cause serious trouble.  </a:t>
            </a:r>
          </a:p>
          <a:p>
            <a:pPr latinLnBrk="0"/>
            <a:endParaRPr lang="en-US" i="0" dirty="0">
              <a:latin typeface="+mn-lt"/>
            </a:endParaRPr>
          </a:p>
        </p:txBody>
      </p:sp>
      <p:pic>
        <p:nvPicPr>
          <p:cNvPr id="5" name="Picture 4"/>
          <p:cNvPicPr>
            <a:picLocks noChangeAspect="1"/>
          </p:cNvPicPr>
          <p:nvPr/>
        </p:nvPicPr>
        <p:blipFill>
          <a:blip r:embed="rId2"/>
          <a:stretch>
            <a:fillRect/>
          </a:stretch>
        </p:blipFill>
        <p:spPr>
          <a:xfrm>
            <a:off x="4456348" y="1412776"/>
            <a:ext cx="4362822" cy="2908548"/>
          </a:xfrm>
          <a:prstGeom prst="rect">
            <a:avLst/>
          </a:prstGeom>
        </p:spPr>
      </p:pic>
    </p:spTree>
    <p:extLst>
      <p:ext uri="{BB962C8B-B14F-4D97-AF65-F5344CB8AC3E}">
        <p14:creationId xmlns:p14="http://schemas.microsoft.com/office/powerpoint/2010/main" val="3842182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Cotton is Bad for Hiking</a:t>
            </a:r>
            <a:endParaRPr lang="en-US" dirty="0"/>
          </a:p>
        </p:txBody>
      </p:sp>
      <p:sp>
        <p:nvSpPr>
          <p:cNvPr id="3" name="Content Placeholder 2"/>
          <p:cNvSpPr>
            <a:spLocks noGrp="1"/>
          </p:cNvSpPr>
          <p:nvPr>
            <p:ph idx="1"/>
          </p:nvPr>
        </p:nvSpPr>
        <p:spPr>
          <a:xfrm>
            <a:off x="251520" y="1196752"/>
            <a:ext cx="5400600" cy="5472608"/>
          </a:xfrm>
        </p:spPr>
        <p:txBody>
          <a:bodyPr>
            <a:normAutofit fontScale="92500" lnSpcReduction="10000"/>
          </a:bodyPr>
          <a:lstStyle/>
          <a:p>
            <a:r>
              <a:rPr lang="en-US" dirty="0" smtClean="0"/>
              <a:t>Absorbs </a:t>
            </a:r>
            <a:r>
              <a:rPr lang="en-US" dirty="0"/>
              <a:t>too much moisture: </a:t>
            </a:r>
          </a:p>
          <a:p>
            <a:pPr lvl="1"/>
            <a:r>
              <a:rPr lang="en-US" dirty="0"/>
              <a:t>Cotton is in general heavier than competitive synthetic fabrics and because it absorbs so much moisture it gets even heavier when soaked with sweat.</a:t>
            </a:r>
          </a:p>
          <a:p>
            <a:pPr lvl="1"/>
            <a:r>
              <a:rPr lang="en-US" dirty="0" smtClean="0"/>
              <a:t>Cotton can </a:t>
            </a:r>
            <a:r>
              <a:rPr lang="en-US" dirty="0"/>
              <a:t>absorb as much as 2700% of its own weight in moisture. </a:t>
            </a:r>
            <a:endParaRPr lang="en-US" dirty="0" smtClean="0"/>
          </a:p>
          <a:p>
            <a:pPr lvl="1"/>
            <a:r>
              <a:rPr lang="en-US" dirty="0" smtClean="0"/>
              <a:t>Polyester </a:t>
            </a:r>
            <a:r>
              <a:rPr lang="en-US" dirty="0"/>
              <a:t>absorbs only up to 0.4% of its own weight in moisture, silk 30% and Merino wool 33</a:t>
            </a:r>
            <a:r>
              <a:rPr lang="en-US" dirty="0" smtClean="0"/>
              <a:t>%.</a:t>
            </a:r>
          </a:p>
          <a:p>
            <a:r>
              <a:rPr lang="en-US" dirty="0" smtClean="0"/>
              <a:t>Poor at regulating temperature:</a:t>
            </a:r>
          </a:p>
          <a:p>
            <a:pPr lvl="1"/>
            <a:r>
              <a:rPr lang="en-US" dirty="0" smtClean="0"/>
              <a:t>Clothing </a:t>
            </a:r>
            <a:r>
              <a:rPr lang="en-US" dirty="0"/>
              <a:t>that offers great temperature regulation is able to keep you warm when it’s cold and cool when it’s hot. </a:t>
            </a:r>
            <a:r>
              <a:rPr lang="en-US" dirty="0" smtClean="0"/>
              <a:t>This </a:t>
            </a:r>
            <a:r>
              <a:rPr lang="en-US" dirty="0"/>
              <a:t>is only possible if your skin and clothing stay relatively dry – even when you are sweating. If your apparel gets soaked with sweat (or rain), your body heat is rapidly transmitted to it (in a process called conduction) and </a:t>
            </a:r>
            <a:r>
              <a:rPr lang="en-US" dirty="0" smtClean="0"/>
              <a:t>you </a:t>
            </a:r>
            <a:r>
              <a:rPr lang="en-US" dirty="0"/>
              <a:t>lose warmth very fast. </a:t>
            </a:r>
            <a:r>
              <a:rPr lang="en-US" dirty="0" smtClean="0"/>
              <a:t>This </a:t>
            </a:r>
            <a:r>
              <a:rPr lang="en-US" dirty="0"/>
              <a:t>can in severe cases lead to hypothermia.</a:t>
            </a:r>
          </a:p>
          <a:p>
            <a:r>
              <a:rPr lang="en-US" dirty="0"/>
              <a:t>Long drying time: </a:t>
            </a:r>
          </a:p>
          <a:p>
            <a:pPr lvl="1"/>
            <a:r>
              <a:rPr lang="en-US" dirty="0"/>
              <a:t>As cotton absorbs so much moisture it also dries very slowly. </a:t>
            </a:r>
            <a:endParaRPr lang="en-US" dirty="0" smtClean="0"/>
          </a:p>
          <a:p>
            <a:pPr lvl="1"/>
            <a:r>
              <a:rPr lang="en-US" dirty="0" smtClean="0"/>
              <a:t>Hiking </a:t>
            </a:r>
            <a:r>
              <a:rPr lang="en-US" dirty="0"/>
              <a:t>requires clothing that dries fast and thus reduces conductive heat loss, keeping you at your body’s natural temperature</a:t>
            </a:r>
            <a:r>
              <a:rPr lang="en-US" dirty="0" smtClean="0"/>
              <a: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387" y="1404032"/>
            <a:ext cx="3377952" cy="2533464"/>
          </a:xfrm>
          <a:prstGeom prst="rect">
            <a:avLst/>
          </a:prstGeom>
        </p:spPr>
      </p:pic>
    </p:spTree>
    <p:extLst>
      <p:ext uri="{BB962C8B-B14F-4D97-AF65-F5344CB8AC3E}">
        <p14:creationId xmlns:p14="http://schemas.microsoft.com/office/powerpoint/2010/main" val="1448729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Layers</a:t>
            </a:r>
            <a:endParaRPr lang="en-US" dirty="0"/>
          </a:p>
        </p:txBody>
      </p:sp>
      <p:sp>
        <p:nvSpPr>
          <p:cNvPr id="3" name="Content Placeholder 2"/>
          <p:cNvSpPr>
            <a:spLocks noGrp="1"/>
          </p:cNvSpPr>
          <p:nvPr>
            <p:ph idx="1"/>
          </p:nvPr>
        </p:nvSpPr>
        <p:spPr>
          <a:xfrm>
            <a:off x="2843808" y="1340768"/>
            <a:ext cx="6048672" cy="5112568"/>
          </a:xfrm>
        </p:spPr>
        <p:txBody>
          <a:bodyPr>
            <a:normAutofit/>
          </a:bodyPr>
          <a:lstStyle/>
          <a:p>
            <a:r>
              <a:rPr lang="en-US" dirty="0"/>
              <a:t>Your base layers are important because they manage moisture and keep a layer of warm air near your body. Choose a wicking fabric such as polyester or ultra-fine merino wool to keep your skin dry so you stay warm and comfortable. Wool can have a cozier feel than a slick synthetic fabric, a nice touch in colder temps.</a:t>
            </a:r>
          </a:p>
          <a:p>
            <a:pPr lvl="1"/>
            <a:r>
              <a:rPr lang="en-US" b="1" dirty="0"/>
              <a:t>Underwear:</a:t>
            </a:r>
            <a:r>
              <a:rPr lang="en-US" dirty="0"/>
              <a:t> For backpacking trips, underwear is a matter of preference: Some men prefer boxer length, some women prefer the boy-short cut. Some women swear by wool undies, others only wear nylon-spandex mesh undies. </a:t>
            </a:r>
            <a:r>
              <a:rPr lang="en-US" dirty="0" smtClean="0"/>
              <a:t>Make </a:t>
            </a:r>
            <a:r>
              <a:rPr lang="en-US" dirty="0"/>
              <a:t>sure they’re airy and breathable, (which means not super tight) and are not cotton—once damp, cotton takes a long time to dry, which is uncomfortable and can cause chafing and yeast infections.</a:t>
            </a:r>
          </a:p>
          <a:p>
            <a:pPr lvl="1"/>
            <a:r>
              <a:rPr lang="en-US" dirty="0"/>
              <a:t>A general rule of thumb: Bring two to three pairs of underwear. Rinse out a pair as often as you feel it’s warranted.</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479" r="15122"/>
          <a:stretch/>
        </p:blipFill>
        <p:spPr>
          <a:xfrm>
            <a:off x="395536" y="2182552"/>
            <a:ext cx="2448272" cy="3429000"/>
          </a:xfrm>
          <a:prstGeom prst="rect">
            <a:avLst/>
          </a:prstGeom>
        </p:spPr>
      </p:pic>
    </p:spTree>
    <p:extLst>
      <p:ext uri="{BB962C8B-B14F-4D97-AF65-F5344CB8AC3E}">
        <p14:creationId xmlns:p14="http://schemas.microsoft.com/office/powerpoint/2010/main" val="2220932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Layers (continued)</a:t>
            </a:r>
            <a:endParaRPr lang="en-US" dirty="0"/>
          </a:p>
        </p:txBody>
      </p:sp>
      <p:sp>
        <p:nvSpPr>
          <p:cNvPr id="3" name="Content Placeholder 2"/>
          <p:cNvSpPr>
            <a:spLocks noGrp="1"/>
          </p:cNvSpPr>
          <p:nvPr>
            <p:ph idx="1"/>
          </p:nvPr>
        </p:nvSpPr>
        <p:spPr>
          <a:xfrm>
            <a:off x="251520" y="1340768"/>
            <a:ext cx="4896544" cy="5112568"/>
          </a:xfrm>
        </p:spPr>
        <p:txBody>
          <a:bodyPr>
            <a:normAutofit lnSpcReduction="10000"/>
          </a:bodyPr>
          <a:lstStyle/>
          <a:p>
            <a:pPr lvl="1"/>
            <a:r>
              <a:rPr lang="en-US" b="1" dirty="0" smtClean="0"/>
              <a:t>Bras</a:t>
            </a:r>
            <a:r>
              <a:rPr lang="en-US" b="1" dirty="0"/>
              <a:t>:</a:t>
            </a:r>
            <a:r>
              <a:rPr lang="en-US" dirty="0"/>
              <a:t> Choose a pullover sports bra without any clasps. Those metal or plastic parts can dig into your skin if they end up under your pack straps. Consider bringing an extra bra, or bring a super-lightweight camisole to wear while your bra is drying.</a:t>
            </a:r>
          </a:p>
          <a:p>
            <a:pPr lvl="1"/>
            <a:r>
              <a:rPr lang="en-US" b="1" dirty="0"/>
              <a:t>Tank top/camisole: </a:t>
            </a:r>
            <a:r>
              <a:rPr lang="en-US" dirty="0"/>
              <a:t>A versatile piece, this lightweight top has many functions: adds to core warmth, makes a lighter alternative to a T-shirt and makes a good sleep top on warm nights. They may be made of silk, fine wool or synthetic fabrics.</a:t>
            </a:r>
          </a:p>
          <a:p>
            <a:pPr lvl="1"/>
            <a:r>
              <a:rPr lang="en-US" b="1" dirty="0"/>
              <a:t>Base layer top and bottoms: </a:t>
            </a:r>
            <a:r>
              <a:rPr lang="en-US" dirty="0"/>
              <a:t>Also called long underwear, and available in different weights, these are a must for cool- or cold-weather backpacking. Choose from crew necks or zip-necks, which are a nice option for their ease of venting. Bottoms are multifunctional: You can hike in them under rain pants on rainy, chilly or windy days; they feel good to put on when you arrive in camp; and you can reserve a clean pair to sleep in.</a:t>
            </a:r>
          </a:p>
          <a:p>
            <a:endParaRPr lang="en-US" dirty="0"/>
          </a:p>
        </p:txBody>
      </p:sp>
      <p:pic>
        <p:nvPicPr>
          <p:cNvPr id="5" name="Picture 4"/>
          <p:cNvPicPr>
            <a:picLocks noChangeAspect="1"/>
          </p:cNvPicPr>
          <p:nvPr/>
        </p:nvPicPr>
        <p:blipFill>
          <a:blip r:embed="rId2"/>
          <a:stretch>
            <a:fillRect/>
          </a:stretch>
        </p:blipFill>
        <p:spPr>
          <a:xfrm>
            <a:off x="5145360" y="1484784"/>
            <a:ext cx="3843372" cy="2088232"/>
          </a:xfrm>
          <a:prstGeom prst="rect">
            <a:avLst/>
          </a:prstGeom>
        </p:spPr>
      </p:pic>
    </p:spTree>
    <p:extLst>
      <p:ext uri="{BB962C8B-B14F-4D97-AF65-F5344CB8AC3E}">
        <p14:creationId xmlns:p14="http://schemas.microsoft.com/office/powerpoint/2010/main" val="276830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Shirts, Pants, and Shorts</a:t>
            </a:r>
            <a:endParaRPr lang="en-US" dirty="0"/>
          </a:p>
        </p:txBody>
      </p:sp>
      <p:sp>
        <p:nvSpPr>
          <p:cNvPr id="3" name="Content Placeholder 2"/>
          <p:cNvSpPr>
            <a:spLocks noGrp="1"/>
          </p:cNvSpPr>
          <p:nvPr>
            <p:ph idx="1"/>
          </p:nvPr>
        </p:nvSpPr>
        <p:spPr>
          <a:xfrm>
            <a:off x="3491880" y="1340768"/>
            <a:ext cx="5400600" cy="5184576"/>
          </a:xfrm>
        </p:spPr>
        <p:txBody>
          <a:bodyPr>
            <a:normAutofit/>
          </a:bodyPr>
          <a:lstStyle/>
          <a:p>
            <a:r>
              <a:rPr lang="en-US" dirty="0" smtClean="0"/>
              <a:t>In </a:t>
            </a:r>
            <a:r>
              <a:rPr lang="en-US" dirty="0"/>
              <a:t>general, bring one to two T-shirts, one long-sleeve shirt and one pair of lightweight yet durable synthetic pants. A pair of ultralight running shorts with a built-in brief can be a boon for hot weather: You can also swim in them and wear them while you wash and dry your pants.</a:t>
            </a:r>
          </a:p>
          <a:p>
            <a:pPr lvl="1"/>
            <a:r>
              <a:rPr lang="en-US" b="1" dirty="0"/>
              <a:t>T-shirt: </a:t>
            </a:r>
            <a:r>
              <a:rPr lang="en-US" dirty="0"/>
              <a:t>Again, go with wool or synthetic. </a:t>
            </a:r>
            <a:r>
              <a:rPr lang="en-US" dirty="0" smtClean="0"/>
              <a:t>Bring 2-3 </a:t>
            </a:r>
            <a:r>
              <a:rPr lang="en-US" dirty="0"/>
              <a:t>tees: </a:t>
            </a:r>
            <a:r>
              <a:rPr lang="en-US" dirty="0" smtClean="0"/>
              <a:t>1-2 </a:t>
            </a:r>
            <a:r>
              <a:rPr lang="en-US" dirty="0"/>
              <a:t>for hiking, and one to keep clean for sleeping in.</a:t>
            </a:r>
          </a:p>
          <a:p>
            <a:pPr lvl="1"/>
            <a:r>
              <a:rPr lang="en-US" b="1" dirty="0"/>
              <a:t>Long-sleeve shirt: </a:t>
            </a:r>
            <a:r>
              <a:rPr lang="en-US" dirty="0"/>
              <a:t>Here’s where locale comes in and where specific fabric benefits come into play. If you’ll be hiking in the sun-drenched Southwest, for example, it’s smart to bring a long-sleeve shirt rated UPF 50</a:t>
            </a:r>
            <a:r>
              <a:rPr lang="en-US" dirty="0" smtClean="0"/>
              <a:t>+. </a:t>
            </a:r>
            <a:r>
              <a:rPr lang="en-US" dirty="0"/>
              <a:t>If you’ll be trekking Northeastern forests, consider a long-sleeve shirt as well as long pants that contain an insect repellent to discourage ticks, mosquitoes, no-see-ums, black flies and more.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44824"/>
            <a:ext cx="3262591" cy="197472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958565"/>
            <a:ext cx="3262591" cy="2176148"/>
          </a:xfrm>
          <a:prstGeom prst="rect">
            <a:avLst/>
          </a:prstGeom>
        </p:spPr>
      </p:pic>
    </p:spTree>
    <p:extLst>
      <p:ext uri="{BB962C8B-B14F-4D97-AF65-F5344CB8AC3E}">
        <p14:creationId xmlns:p14="http://schemas.microsoft.com/office/powerpoint/2010/main" val="773991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Shirts, Pants, and Shorts (continued)</a:t>
            </a:r>
            <a:endParaRPr lang="en-US" dirty="0"/>
          </a:p>
        </p:txBody>
      </p:sp>
      <p:sp>
        <p:nvSpPr>
          <p:cNvPr id="3" name="Content Placeholder 2"/>
          <p:cNvSpPr>
            <a:spLocks noGrp="1"/>
          </p:cNvSpPr>
          <p:nvPr>
            <p:ph idx="1"/>
          </p:nvPr>
        </p:nvSpPr>
        <p:spPr>
          <a:xfrm>
            <a:off x="251520" y="1340768"/>
            <a:ext cx="4968552" cy="5040560"/>
          </a:xfrm>
        </p:spPr>
        <p:txBody>
          <a:bodyPr>
            <a:normAutofit/>
          </a:bodyPr>
          <a:lstStyle/>
          <a:p>
            <a:pPr lvl="1"/>
            <a:r>
              <a:rPr lang="en-US" b="1" dirty="0" smtClean="0"/>
              <a:t>Convertible </a:t>
            </a:r>
            <a:r>
              <a:rPr lang="en-US" b="1" dirty="0"/>
              <a:t>pants: </a:t>
            </a:r>
            <a:r>
              <a:rPr lang="en-US" dirty="0"/>
              <a:t>Creek crossings and hot weather make convertible pants a good choice. Zip-off pants give you a real pair of shorts with nice gear pockets, but can be fussy to reattach; also, some find that the zipper can dig into their legs. Roll-up pants are a popular option, with button tabs above the ankle or near the knee. Cinch-pants also let you adjust the length.</a:t>
            </a:r>
          </a:p>
          <a:p>
            <a:pPr lvl="1"/>
            <a:r>
              <a:rPr lang="en-US" b="1" dirty="0"/>
              <a:t>Yoga pants/tights: </a:t>
            </a:r>
            <a:r>
              <a:rPr lang="en-US" dirty="0"/>
              <a:t>These are a comfy choice for putting on at camp. While stretchy and easy to hike in, if your trail involves any rock scrambling or dense brush, think twice: They won’t be as durable as nylon pants. (Tight clothing also does a poor job of protecting you from mosquitoes.) </a:t>
            </a:r>
          </a:p>
          <a:p>
            <a:pPr lvl="1"/>
            <a:r>
              <a:rPr lang="en-US" b="1" dirty="0"/>
              <a:t>Hiking skirt, dress or skort: </a:t>
            </a:r>
            <a:r>
              <a:rPr lang="en-US" dirty="0"/>
              <a:t>Most are stretchy and skorts have a built-in liner</a:t>
            </a:r>
            <a:r>
              <a:rPr lang="en-US" dirty="0" smtClean="0"/>
              <a:t>.</a:t>
            </a:r>
            <a:endParaRPr lang="en-US" dirty="0"/>
          </a:p>
          <a:p>
            <a:endParaRPr lang="en-US" dirty="0"/>
          </a:p>
        </p:txBody>
      </p:sp>
      <p:pic>
        <p:nvPicPr>
          <p:cNvPr id="5" name="Picture 4"/>
          <p:cNvPicPr>
            <a:picLocks noChangeAspect="1"/>
          </p:cNvPicPr>
          <p:nvPr/>
        </p:nvPicPr>
        <p:blipFill>
          <a:blip r:embed="rId2"/>
          <a:stretch>
            <a:fillRect/>
          </a:stretch>
        </p:blipFill>
        <p:spPr>
          <a:xfrm>
            <a:off x="5508104" y="1124744"/>
            <a:ext cx="3288768" cy="2128026"/>
          </a:xfrm>
          <a:prstGeom prst="rect">
            <a:avLst/>
          </a:prstGeom>
        </p:spPr>
      </p:pic>
      <p:pic>
        <p:nvPicPr>
          <p:cNvPr id="7" name="Picture 6"/>
          <p:cNvPicPr>
            <a:picLocks noChangeAspect="1"/>
          </p:cNvPicPr>
          <p:nvPr/>
        </p:nvPicPr>
        <p:blipFill>
          <a:blip r:embed="rId3"/>
          <a:stretch>
            <a:fillRect/>
          </a:stretch>
        </p:blipFill>
        <p:spPr>
          <a:xfrm>
            <a:off x="5508104" y="3284984"/>
            <a:ext cx="3288768" cy="3288768"/>
          </a:xfrm>
          <a:prstGeom prst="rect">
            <a:avLst/>
          </a:prstGeom>
        </p:spPr>
      </p:pic>
    </p:spTree>
    <p:extLst>
      <p:ext uri="{BB962C8B-B14F-4D97-AF65-F5344CB8AC3E}">
        <p14:creationId xmlns:p14="http://schemas.microsoft.com/office/powerpoint/2010/main" val="3960974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 Layers</a:t>
            </a:r>
            <a:endParaRPr lang="en-US" dirty="0"/>
          </a:p>
        </p:txBody>
      </p:sp>
      <p:sp>
        <p:nvSpPr>
          <p:cNvPr id="3" name="Content Placeholder 2"/>
          <p:cNvSpPr>
            <a:spLocks noGrp="1"/>
          </p:cNvSpPr>
          <p:nvPr>
            <p:ph idx="1"/>
          </p:nvPr>
        </p:nvSpPr>
        <p:spPr>
          <a:xfrm>
            <a:off x="4427984" y="1340768"/>
            <a:ext cx="4464496" cy="4739712"/>
          </a:xfrm>
        </p:spPr>
        <p:txBody>
          <a:bodyPr>
            <a:normAutofit/>
          </a:bodyPr>
          <a:lstStyle/>
          <a:p>
            <a:r>
              <a:rPr lang="en-US" dirty="0"/>
              <a:t>Here’s where warmth comes in. A standard recommendation is to bring two of these layers, usually a simple lightweight zip-neck fleece top and a puffy jacket, but adjust as needed for your specific trip.</a:t>
            </a:r>
          </a:p>
          <a:p>
            <a:pPr lvl="1"/>
            <a:r>
              <a:rPr lang="en-US" b="1" dirty="0"/>
              <a:t>Fleece top: </a:t>
            </a:r>
            <a:r>
              <a:rPr lang="en-US" dirty="0"/>
              <a:t>This is one of your most versatile pieces. On colder days, you can wear it while hiking and/or sleeping. On warmer nights when you don’t need to wear it sleeping, it serves as a soft pillow. Even if you’ve been hiking in a tee all day, a fleece feels good to pull on as the sun goes down. To save ounces, choose one with a quarter zip and no pockets.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84784"/>
            <a:ext cx="4009628" cy="3007221"/>
          </a:xfrm>
          <a:prstGeom prst="rect">
            <a:avLst/>
          </a:prstGeom>
        </p:spPr>
      </p:pic>
    </p:spTree>
    <p:extLst>
      <p:ext uri="{BB962C8B-B14F-4D97-AF65-F5344CB8AC3E}">
        <p14:creationId xmlns:p14="http://schemas.microsoft.com/office/powerpoint/2010/main" val="1054996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 Layers (continued)</a:t>
            </a:r>
            <a:endParaRPr lang="en-US" dirty="0"/>
          </a:p>
        </p:txBody>
      </p:sp>
      <p:sp>
        <p:nvSpPr>
          <p:cNvPr id="3" name="Content Placeholder 2"/>
          <p:cNvSpPr>
            <a:spLocks noGrp="1"/>
          </p:cNvSpPr>
          <p:nvPr>
            <p:ph idx="1"/>
          </p:nvPr>
        </p:nvSpPr>
        <p:spPr>
          <a:xfrm>
            <a:off x="251520" y="1340768"/>
            <a:ext cx="4392488" cy="5256584"/>
          </a:xfrm>
        </p:spPr>
        <p:txBody>
          <a:bodyPr>
            <a:normAutofit/>
          </a:bodyPr>
          <a:lstStyle/>
          <a:p>
            <a:pPr lvl="1"/>
            <a:r>
              <a:rPr lang="en-US" b="1" dirty="0" smtClean="0"/>
              <a:t>Puffy </a:t>
            </a:r>
            <a:r>
              <a:rPr lang="en-US" b="1" dirty="0"/>
              <a:t>insulated jacket or vest: </a:t>
            </a:r>
            <a:r>
              <a:rPr lang="en-US" dirty="0"/>
              <a:t>Again, depending on the weather forecast, you may want a fairly substantial down jacket if it’s going to be cold or snowy. If milder temps are on tap, bring a down vest, lighter-weight down jacket or synthetic insulated puffy. It’s good to be prepared for any sudden downturn in temperature. Any of these should compress compactly.  </a:t>
            </a:r>
          </a:p>
          <a:p>
            <a:pPr lvl="1"/>
            <a:r>
              <a:rPr lang="en-US" b="1" dirty="0"/>
              <a:t>Soft shell:</a:t>
            </a:r>
            <a:r>
              <a:rPr lang="en-US" dirty="0"/>
              <a:t> A third option is a soft-shell jacket. Often these are water-resistant (not waterproof), may block wind, and may have a light fleecy lining for a bit of warmth. You still need to bring a solid rain jacket, though, for keeping dry in a storm, and soft shells are not very compressible.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484784"/>
            <a:ext cx="4283968" cy="21419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717031"/>
            <a:ext cx="4283968" cy="2855979"/>
          </a:xfrm>
          <a:prstGeom prst="rect">
            <a:avLst/>
          </a:prstGeom>
        </p:spPr>
      </p:pic>
    </p:spTree>
    <p:extLst>
      <p:ext uri="{BB962C8B-B14F-4D97-AF65-F5344CB8AC3E}">
        <p14:creationId xmlns:p14="http://schemas.microsoft.com/office/powerpoint/2010/main" val="669440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Rain Jackets and </a:t>
            </a:r>
            <a:r>
              <a:rPr lang="en-US" dirty="0" smtClean="0"/>
              <a:t>Pants</a:t>
            </a:r>
            <a:endParaRPr lang="en-US" dirty="0"/>
          </a:p>
        </p:txBody>
      </p:sp>
      <p:sp>
        <p:nvSpPr>
          <p:cNvPr id="3" name="Content Placeholder 2"/>
          <p:cNvSpPr>
            <a:spLocks noGrp="1"/>
          </p:cNvSpPr>
          <p:nvPr>
            <p:ph idx="1"/>
          </p:nvPr>
        </p:nvSpPr>
        <p:spPr>
          <a:xfrm>
            <a:off x="251520" y="1340768"/>
            <a:ext cx="4608512" cy="4739712"/>
          </a:xfrm>
        </p:spPr>
        <p:txBody>
          <a:bodyPr>
            <a:normAutofit lnSpcReduction="10000"/>
          </a:bodyPr>
          <a:lstStyle/>
          <a:p>
            <a:r>
              <a:rPr lang="en-US" sz="1800" dirty="0"/>
              <a:t>See those dark clouds gathering? You’ll be glad you have your hard-shell outerwear. Choose a rain jacket and pants that are waterproof and breathable, which makes them fairly comfortable to backpack in. Remember: Keeping dry is key to avoiding hypothermia.</a:t>
            </a:r>
          </a:p>
          <a:p>
            <a:r>
              <a:rPr lang="en-US" sz="1800" dirty="0"/>
              <a:t>Also choose a jacket that’s got pack-compatible pockets and an adjustable hood so you retain visibility as you hike. Pants with full-length side zippers can be the easiest to get on and off while leaving your boots on. Look for pants with an elastic or adjustable waist, and pockets, which are nice to have.</a:t>
            </a:r>
          </a:p>
          <a:p>
            <a:r>
              <a:rPr lang="en-US" sz="1800" dirty="0"/>
              <a:t>Tip: Even on dry days, some backpackers wear hard-shell outerwear as protection from wind and cold</a:t>
            </a:r>
            <a:r>
              <a:rPr lang="en-US" sz="1800" dirty="0" smtClean="0"/>
              <a:t>.</a:t>
            </a:r>
            <a:r>
              <a:rPr lang="en-US" sz="1800" dirty="0"/>
              <a: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299" y="1484784"/>
            <a:ext cx="3994082" cy="2232248"/>
          </a:xfrm>
          <a:prstGeom prst="rect">
            <a:avLst/>
          </a:prstGeom>
        </p:spPr>
      </p:pic>
    </p:spTree>
    <p:extLst>
      <p:ext uri="{BB962C8B-B14F-4D97-AF65-F5344CB8AC3E}">
        <p14:creationId xmlns:p14="http://schemas.microsoft.com/office/powerpoint/2010/main" val="2816144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Accessories</a:t>
            </a:r>
            <a:endParaRPr lang="en-US" dirty="0"/>
          </a:p>
        </p:txBody>
      </p:sp>
      <p:sp>
        <p:nvSpPr>
          <p:cNvPr id="3" name="Content Placeholder 2"/>
          <p:cNvSpPr>
            <a:spLocks noGrp="1"/>
          </p:cNvSpPr>
          <p:nvPr>
            <p:ph idx="1"/>
          </p:nvPr>
        </p:nvSpPr>
        <p:spPr>
          <a:xfrm>
            <a:off x="3419872" y="1340768"/>
            <a:ext cx="5472608" cy="4739712"/>
          </a:xfrm>
        </p:spPr>
        <p:txBody>
          <a:bodyPr>
            <a:normAutofit/>
          </a:bodyPr>
          <a:lstStyle/>
          <a:p>
            <a:r>
              <a:rPr lang="en-US" dirty="0"/>
              <a:t>Keeping your feet, head and hands comfortable is crucial to a successful backpacking trip.</a:t>
            </a:r>
          </a:p>
          <a:p>
            <a:pPr lvl="1"/>
            <a:r>
              <a:rPr lang="en-US" b="1" dirty="0"/>
              <a:t>Socks: </a:t>
            </a:r>
            <a:r>
              <a:rPr lang="en-US" dirty="0"/>
              <a:t>Socks are one of the most important items you can bring backpacking. If possible, try out all kinds of socks and sock combinations well in advance of a long backpacking trip so you know what feels good with the boots or shoes you’ll be wearing. A wool/synthetic blend with plenty of cushioning works best for a great many people, especially those wearing boots. Many people like to wear a pair of thin liner socks underneath a heavier pair. If you’ll be hiking in trail runners, you may want a lighter-weight pair of socks.</a:t>
            </a:r>
          </a:p>
          <a:p>
            <a:pPr lvl="2"/>
            <a:r>
              <a:rPr lang="en-US" b="1" dirty="0"/>
              <a:t>Sock tip:</a:t>
            </a:r>
            <a:r>
              <a:rPr lang="en-US" dirty="0"/>
              <a:t> When you stop for a lunch break during the day, take off your boots and socks and let your socks dry in the sun. Dip your feet in a stream or lake if there is one, and let them dry out too. Do the same at the end of the day in camp, so you go to bed with clean, happy feet in a clean pair of socks dedicated to sleep.</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285" y="1772816"/>
            <a:ext cx="3296592" cy="2178497"/>
          </a:xfrm>
          <a:prstGeom prst="rect">
            <a:avLst/>
          </a:prstGeom>
        </p:spPr>
      </p:pic>
      <p:pic>
        <p:nvPicPr>
          <p:cNvPr id="6" name="Picture 5"/>
          <p:cNvPicPr>
            <a:picLocks noChangeAspect="1"/>
          </p:cNvPicPr>
          <p:nvPr/>
        </p:nvPicPr>
        <p:blipFill>
          <a:blip r:embed="rId3"/>
          <a:stretch>
            <a:fillRect/>
          </a:stretch>
        </p:blipFill>
        <p:spPr>
          <a:xfrm>
            <a:off x="275597" y="4005064"/>
            <a:ext cx="3296592" cy="1756466"/>
          </a:xfrm>
          <a:prstGeom prst="rect">
            <a:avLst/>
          </a:prstGeom>
        </p:spPr>
      </p:pic>
    </p:spTree>
    <p:extLst>
      <p:ext uri="{BB962C8B-B14F-4D97-AF65-F5344CB8AC3E}">
        <p14:creationId xmlns:p14="http://schemas.microsoft.com/office/powerpoint/2010/main" val="1265715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Accessories (continued)</a:t>
            </a:r>
            <a:endParaRPr lang="en-US" dirty="0"/>
          </a:p>
        </p:txBody>
      </p:sp>
      <p:sp>
        <p:nvSpPr>
          <p:cNvPr id="3" name="Content Placeholder 2"/>
          <p:cNvSpPr>
            <a:spLocks noGrp="1"/>
          </p:cNvSpPr>
          <p:nvPr>
            <p:ph idx="1"/>
          </p:nvPr>
        </p:nvSpPr>
        <p:spPr>
          <a:xfrm>
            <a:off x="251520" y="1340768"/>
            <a:ext cx="4176464" cy="4968552"/>
          </a:xfrm>
        </p:spPr>
        <p:txBody>
          <a:bodyPr>
            <a:normAutofit/>
          </a:bodyPr>
          <a:lstStyle/>
          <a:p>
            <a:pPr lvl="1"/>
            <a:r>
              <a:rPr lang="en-US" b="1" dirty="0" smtClean="0"/>
              <a:t>Hats</a:t>
            </a:r>
            <a:r>
              <a:rPr lang="en-US" b="1" dirty="0"/>
              <a:t>: </a:t>
            </a:r>
            <a:r>
              <a:rPr lang="en-US" dirty="0"/>
              <a:t>Bring two types: one for sun protection, one for warmth. If you’re fighting sun in the desert, consider a wide-brimmed hat or a billed cap with a sun cape attached. Your warm hat can be a simple wool or synthetic cap, one you can also sleep in.</a:t>
            </a:r>
          </a:p>
          <a:p>
            <a:pPr lvl="1"/>
            <a:r>
              <a:rPr lang="en-US" b="1" dirty="0" smtClean="0"/>
              <a:t>Gloves: </a:t>
            </a:r>
            <a:r>
              <a:rPr lang="en-US" dirty="0"/>
              <a:t>As long as the weather stays fairly mild, you can get by with a pair of stretch three-season gloves with a smooth exterior that resists light moisture and a fleecy interior that offers a little warmth.</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1851" y="1268760"/>
            <a:ext cx="4083851" cy="25922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850" y="3849547"/>
            <a:ext cx="4083851" cy="2723929"/>
          </a:xfrm>
          <a:prstGeom prst="rect">
            <a:avLst/>
          </a:prstGeom>
        </p:spPr>
      </p:pic>
    </p:spTree>
    <p:extLst>
      <p:ext uri="{BB962C8B-B14F-4D97-AF65-F5344CB8AC3E}">
        <p14:creationId xmlns:p14="http://schemas.microsoft.com/office/powerpoint/2010/main" val="154933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Good Hiking Boots</a:t>
            </a:r>
            <a:endParaRPr lang="ko-KR" altLang="en-US" dirty="0"/>
          </a:p>
        </p:txBody>
      </p:sp>
      <p:sp>
        <p:nvSpPr>
          <p:cNvPr id="37" name="내용 개체 틀 36"/>
          <p:cNvSpPr>
            <a:spLocks noGrp="1"/>
          </p:cNvSpPr>
          <p:nvPr>
            <p:ph idx="1"/>
          </p:nvPr>
        </p:nvSpPr>
        <p:spPr/>
        <p:txBody>
          <a:bodyPr>
            <a:normAutofit/>
          </a:bodyPr>
          <a:lstStyle/>
          <a:p>
            <a:pPr marL="285750" indent="-285750" latinLnBrk="0">
              <a:buFont typeface="Arial" panose="020B0604020202020204" pitchFamily="34" charset="0"/>
              <a:buChar char="•"/>
            </a:pPr>
            <a:r>
              <a:rPr lang="en-US" i="0" dirty="0" smtClean="0">
                <a:latin typeface="+mn-lt"/>
                <a:ea typeface="Times New Roman" panose="02020603050405020304" pitchFamily="18" charset="0"/>
              </a:rPr>
              <a:t>Boots </a:t>
            </a:r>
            <a:r>
              <a:rPr lang="en-US" i="0" dirty="0">
                <a:latin typeface="+mn-lt"/>
                <a:ea typeface="Times New Roman" panose="02020603050405020304" pitchFamily="18" charset="0"/>
              </a:rPr>
              <a:t>are built </a:t>
            </a:r>
            <a:r>
              <a:rPr lang="en-US" i="0" dirty="0" smtClean="0">
                <a:latin typeface="+mn-lt"/>
                <a:ea typeface="Times New Roman" panose="02020603050405020304" pitchFamily="18" charset="0"/>
              </a:rPr>
              <a:t>to </a:t>
            </a:r>
            <a:r>
              <a:rPr lang="en-US" i="0" dirty="0">
                <a:latin typeface="+mn-lt"/>
                <a:ea typeface="Times New Roman" panose="02020603050405020304" pitchFamily="18" charset="0"/>
              </a:rPr>
              <a:t>protect your </a:t>
            </a:r>
            <a:r>
              <a:rPr lang="en-US" i="0" dirty="0" smtClean="0">
                <a:latin typeface="+mn-lt"/>
                <a:ea typeface="Times New Roman" panose="02020603050405020304" pitchFamily="18" charset="0"/>
              </a:rPr>
              <a:t>feet and </a:t>
            </a:r>
            <a:r>
              <a:rPr lang="en-US" i="0" dirty="0">
                <a:latin typeface="+mn-lt"/>
                <a:ea typeface="Times New Roman" panose="02020603050405020304" pitchFamily="18" charset="0"/>
              </a:rPr>
              <a:t>accomplish this protection in a number of different ways.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tabLst>
                <a:tab pos="342900" algn="l"/>
              </a:tabLst>
            </a:pPr>
            <a:r>
              <a:rPr lang="en-US" i="0" dirty="0" smtClean="0">
                <a:latin typeface="+mn-lt"/>
                <a:ea typeface="Times New Roman" panose="02020603050405020304" pitchFamily="18" charset="0"/>
              </a:rPr>
              <a:t>Good </a:t>
            </a:r>
            <a:r>
              <a:rPr lang="en-US" i="0" dirty="0">
                <a:latin typeface="+mn-lt"/>
                <a:ea typeface="Times New Roman" panose="02020603050405020304" pitchFamily="18" charset="0"/>
              </a:rPr>
              <a:t>boots are "solid" on the bottom.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You </a:t>
            </a:r>
            <a:r>
              <a:rPr lang="en-US" i="0" dirty="0">
                <a:latin typeface="+mn-lt"/>
                <a:ea typeface="Times New Roman" panose="02020603050405020304" pitchFamily="18" charset="0"/>
              </a:rPr>
              <a:t>shouldn't be able to feel rocks or stones through the soles.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you can, there's a good likelihood that after many miles on the trail, your feet are going to start hurting.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you can press in the bottom of the sole with your thumb, the soles are probably too soft to give your foot proper protection.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you can "twist" the soles of the boot, it's also probably </a:t>
            </a:r>
            <a:r>
              <a:rPr lang="en-US" i="0" dirty="0" smtClean="0">
                <a:latin typeface="+mn-lt"/>
                <a:ea typeface="Times New Roman" panose="02020603050405020304" pitchFamily="18" charset="0"/>
              </a:rPr>
              <a:t>too </a:t>
            </a:r>
            <a:r>
              <a:rPr lang="en-US" i="0" dirty="0">
                <a:latin typeface="+mn-lt"/>
                <a:ea typeface="Times New Roman" panose="02020603050405020304" pitchFamily="18" charset="0"/>
              </a:rPr>
              <a:t>soft.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Trails </a:t>
            </a:r>
            <a:r>
              <a:rPr lang="en-US" i="0" dirty="0">
                <a:latin typeface="+mn-lt"/>
                <a:ea typeface="Times New Roman" panose="02020603050405020304" pitchFamily="18" charset="0"/>
              </a:rPr>
              <a:t>are rocky, and you need good protection to avoid bruising the bottom of your feet. </a:t>
            </a:r>
            <a:endParaRPr lang="en-US" i="0" dirty="0" smtClean="0">
              <a:latin typeface="+mn-lt"/>
              <a:ea typeface="Times New Roman" panose="02020603050405020304" pitchFamily="18" charset="0"/>
            </a:endParaRPr>
          </a:p>
          <a:p>
            <a:pPr marL="285750" indent="-285750" latinLnBrk="0">
              <a:buFont typeface="Arial" panose="020B0604020202020204" pitchFamily="34" charset="0"/>
              <a:buChar char="•"/>
              <a:tabLst>
                <a:tab pos="342900" algn="l"/>
              </a:tabLst>
            </a:pPr>
            <a:r>
              <a:rPr lang="en-US" i="0" dirty="0" smtClean="0">
                <a:latin typeface="+mn-lt"/>
                <a:ea typeface="Times New Roman" panose="02020603050405020304" pitchFamily="18" charset="0"/>
              </a:rPr>
              <a:t>Good </a:t>
            </a:r>
            <a:r>
              <a:rPr lang="en-US" i="0" dirty="0">
                <a:latin typeface="+mn-lt"/>
                <a:ea typeface="Times New Roman" panose="02020603050405020304" pitchFamily="18" charset="0"/>
              </a:rPr>
              <a:t>boots provide good protection on the sides.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They </a:t>
            </a:r>
            <a:r>
              <a:rPr lang="en-US" i="0" dirty="0">
                <a:latin typeface="+mn-lt"/>
                <a:ea typeface="Times New Roman" panose="02020603050405020304" pitchFamily="18" charset="0"/>
              </a:rPr>
              <a:t>are heavy because they either have extra padding to protect your foot from stones, rocks, and branches you may step on which could gouge into the side of the boot.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Some </a:t>
            </a:r>
            <a:r>
              <a:rPr lang="en-US" i="0" dirty="0">
                <a:latin typeface="+mn-lt"/>
                <a:ea typeface="Times New Roman" panose="02020603050405020304" pitchFamily="18" charset="0"/>
              </a:rPr>
              <a:t>fabric boots have protective "welts" 1/2-inch or more up from the soles to give added protection. </a:t>
            </a:r>
          </a:p>
        </p:txBody>
      </p:sp>
    </p:spTree>
    <p:extLst>
      <p:ext uri="{BB962C8B-B14F-4D97-AF65-F5344CB8AC3E}">
        <p14:creationId xmlns:p14="http://schemas.microsoft.com/office/powerpoint/2010/main" val="2050162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Accessories (continued)</a:t>
            </a:r>
            <a:endParaRPr lang="en-US" dirty="0"/>
          </a:p>
        </p:txBody>
      </p:sp>
      <p:sp>
        <p:nvSpPr>
          <p:cNvPr id="3" name="Content Placeholder 2"/>
          <p:cNvSpPr>
            <a:spLocks noGrp="1"/>
          </p:cNvSpPr>
          <p:nvPr>
            <p:ph idx="1"/>
          </p:nvPr>
        </p:nvSpPr>
        <p:spPr>
          <a:xfrm>
            <a:off x="251521" y="1352292"/>
            <a:ext cx="4104456" cy="2148716"/>
          </a:xfrm>
        </p:spPr>
        <p:txBody>
          <a:bodyPr>
            <a:normAutofit/>
          </a:bodyPr>
          <a:lstStyle/>
          <a:p>
            <a:pPr lvl="1"/>
            <a:r>
              <a:rPr lang="en-US" b="1" dirty="0" smtClean="0"/>
              <a:t>Other accessories: </a:t>
            </a:r>
            <a:r>
              <a:rPr lang="en-US" dirty="0" smtClean="0"/>
              <a:t>A cotton bandana (finally, cotton gets its day) or a polyester neck</a:t>
            </a:r>
            <a:r>
              <a:rPr lang="en-US" b="1" dirty="0" smtClean="0"/>
              <a:t> </a:t>
            </a:r>
            <a:r>
              <a:rPr lang="en-US" dirty="0" smtClean="0"/>
              <a:t>gaiter are great to have for all kinds of reasons. Either can be worn on your head to keep hair out of your eyes, or around the neck for sun protection (or warmth, in the case of the neck gaiter). </a:t>
            </a:r>
          </a:p>
          <a:p>
            <a:endParaRPr lang="en-US" dirty="0"/>
          </a:p>
        </p:txBody>
      </p:sp>
      <p:pic>
        <p:nvPicPr>
          <p:cNvPr id="14" name="Picture 13"/>
          <p:cNvPicPr>
            <a:picLocks noChangeAspect="1"/>
          </p:cNvPicPr>
          <p:nvPr/>
        </p:nvPicPr>
        <p:blipFill>
          <a:blip r:embed="rId2"/>
          <a:stretch>
            <a:fillRect/>
          </a:stretch>
        </p:blipFill>
        <p:spPr>
          <a:xfrm>
            <a:off x="4572000" y="1352292"/>
            <a:ext cx="4487547" cy="448754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93" y="3584540"/>
            <a:ext cx="4009421" cy="2255299"/>
          </a:xfrm>
          <a:prstGeom prst="rect">
            <a:avLst/>
          </a:prstGeom>
        </p:spPr>
      </p:pic>
    </p:spTree>
    <p:extLst>
      <p:ext uri="{BB962C8B-B14F-4D97-AF65-F5344CB8AC3E}">
        <p14:creationId xmlns:p14="http://schemas.microsoft.com/office/powerpoint/2010/main" val="971077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4427984" y="548680"/>
            <a:ext cx="4716016" cy="2422476"/>
          </a:xfrm>
        </p:spPr>
        <p:txBody>
          <a:bodyPr/>
          <a:lstStyle/>
          <a:p>
            <a:r>
              <a:rPr lang="en-US" altLang="ko-KR" dirty="0" smtClean="0"/>
              <a:t>Questions?</a:t>
            </a:r>
            <a:endParaRPr lang="ko-KR" altLang="en-US" dirty="0"/>
          </a:p>
        </p:txBody>
      </p:sp>
      <p:sp>
        <p:nvSpPr>
          <p:cNvPr id="4" name="직사각형 17"/>
          <p:cNvSpPr/>
          <p:nvPr/>
        </p:nvSpPr>
        <p:spPr>
          <a:xfrm>
            <a:off x="6228184" y="2967212"/>
            <a:ext cx="2664296" cy="1077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fontAlgn="auto">
              <a:spcBef>
                <a:spcPts val="0"/>
              </a:spcBef>
              <a:spcAft>
                <a:spcPts val="0"/>
              </a:spcAft>
              <a:defRPr/>
            </a:pPr>
            <a:r>
              <a:rPr lang="en-US" altLang="ko-KR" sz="1600" dirty="0">
                <a:solidFill>
                  <a:schemeClr val="bg1"/>
                </a:solidFill>
              </a:rPr>
              <a:t>Terry McKibben</a:t>
            </a:r>
          </a:p>
          <a:p>
            <a:pPr fontAlgn="auto">
              <a:spcBef>
                <a:spcPts val="0"/>
              </a:spcBef>
              <a:spcAft>
                <a:spcPts val="0"/>
              </a:spcAft>
              <a:defRPr/>
            </a:pPr>
            <a:r>
              <a:rPr lang="en-US" altLang="ko-KR" sz="1600" dirty="0">
                <a:solidFill>
                  <a:schemeClr val="bg1"/>
                </a:solidFill>
              </a:rPr>
              <a:t>Troop 344/9344</a:t>
            </a:r>
          </a:p>
          <a:p>
            <a:pPr fontAlgn="auto">
              <a:spcBef>
                <a:spcPts val="0"/>
              </a:spcBef>
              <a:spcAft>
                <a:spcPts val="0"/>
              </a:spcAft>
              <a:defRPr/>
            </a:pPr>
            <a:r>
              <a:rPr lang="en-US" altLang="ko-KR" sz="1600" dirty="0">
                <a:solidFill>
                  <a:schemeClr val="bg1"/>
                </a:solidFill>
              </a:rPr>
              <a:t>Pemberville, OH</a:t>
            </a:r>
          </a:p>
          <a:p>
            <a:pPr fontAlgn="auto">
              <a:spcBef>
                <a:spcPts val="0"/>
              </a:spcBef>
              <a:spcAft>
                <a:spcPts val="0"/>
              </a:spcAft>
              <a:defRPr/>
            </a:pPr>
            <a:r>
              <a:rPr lang="en-US" altLang="ko-KR" sz="1600" dirty="0">
                <a:solidFill>
                  <a:schemeClr val="bg1"/>
                </a:solidFill>
              </a:rPr>
              <a:t>troop344leaders@gmail.com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Good Hiking Boots</a:t>
            </a:r>
            <a:endParaRPr lang="ko-KR" altLang="en-US" dirty="0"/>
          </a:p>
        </p:txBody>
      </p:sp>
      <p:sp>
        <p:nvSpPr>
          <p:cNvPr id="37" name="내용 개체 틀 36"/>
          <p:cNvSpPr>
            <a:spLocks noGrp="1"/>
          </p:cNvSpPr>
          <p:nvPr>
            <p:ph idx="1"/>
          </p:nvPr>
        </p:nvSpPr>
        <p:spPr>
          <a:xfrm>
            <a:off x="251520" y="1340768"/>
            <a:ext cx="5184576" cy="5256584"/>
          </a:xfrm>
        </p:spPr>
        <p:txBody>
          <a:bodyPr>
            <a:normAutofit lnSpcReduction="10000"/>
          </a:bodyPr>
          <a:lstStyle/>
          <a:p>
            <a:pPr marL="257175" indent="-257175" latinLnBrk="0">
              <a:buFont typeface="Symbol" panose="05050102010706020507" pitchFamily="18" charset="2"/>
              <a:buChar char=""/>
              <a:tabLst>
                <a:tab pos="342900" algn="l"/>
              </a:tabLst>
            </a:pPr>
            <a:r>
              <a:rPr lang="en-US" i="0" dirty="0">
                <a:latin typeface="+mn-lt"/>
                <a:ea typeface="Times New Roman" panose="02020603050405020304" pitchFamily="18" charset="0"/>
              </a:rPr>
              <a:t>Good boots provide good ankle support.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Grab </a:t>
            </a:r>
            <a:r>
              <a:rPr lang="en-US" i="0" dirty="0">
                <a:latin typeface="+mn-lt"/>
                <a:ea typeface="Times New Roman" panose="02020603050405020304" pitchFamily="18" charset="0"/>
              </a:rPr>
              <a:t>the top of the boot and try to bend it over side-ways.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If </a:t>
            </a:r>
            <a:r>
              <a:rPr lang="en-US" i="0" dirty="0">
                <a:latin typeface="+mn-lt"/>
                <a:ea typeface="Times New Roman" panose="02020603050405020304" pitchFamily="18" charset="0"/>
              </a:rPr>
              <a:t>it bends easily, it's probably not going to provide the level of protection needed on the trail.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The </a:t>
            </a:r>
            <a:r>
              <a:rPr lang="en-US" i="0" dirty="0">
                <a:latin typeface="+mn-lt"/>
                <a:ea typeface="Times New Roman" panose="02020603050405020304" pitchFamily="18" charset="0"/>
              </a:rPr>
              <a:t>top of the boot should be stiff to hold the ankle in place and provide it with good support. </a:t>
            </a:r>
          </a:p>
          <a:p>
            <a:pPr marL="257175" indent="-257175" latinLnBrk="0">
              <a:buFont typeface="Symbol" panose="05050102010706020507" pitchFamily="18" charset="2"/>
              <a:buChar char=""/>
              <a:tabLst>
                <a:tab pos="342900" algn="l"/>
              </a:tabLst>
            </a:pPr>
            <a:r>
              <a:rPr lang="en-US" i="0" dirty="0">
                <a:latin typeface="+mn-lt"/>
                <a:ea typeface="Times New Roman" panose="02020603050405020304" pitchFamily="18" charset="0"/>
              </a:rPr>
              <a:t>Good boots are either waterproof, or are capable of being waterproofed with special waterproofing solutions.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Wet </a:t>
            </a:r>
            <a:r>
              <a:rPr lang="en-US" i="0" dirty="0">
                <a:latin typeface="+mn-lt"/>
                <a:ea typeface="Times New Roman" panose="02020603050405020304" pitchFamily="18" charset="0"/>
              </a:rPr>
              <a:t>feet cause blisters.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Stick </a:t>
            </a:r>
            <a:r>
              <a:rPr lang="en-US" i="0" dirty="0">
                <a:latin typeface="+mn-lt"/>
                <a:ea typeface="Times New Roman" panose="02020603050405020304" pitchFamily="18" charset="0"/>
              </a:rPr>
              <a:t>with waterproof fabric boots, or leather boots that can be treated with Nikwax, beeswax solution, or other more durable waterproofing solutions. </a:t>
            </a:r>
          </a:p>
          <a:p>
            <a:pPr marL="257175" indent="-257175" latinLnBrk="0">
              <a:buFont typeface="Symbol" panose="05050102010706020507" pitchFamily="18" charset="2"/>
              <a:buChar char=""/>
              <a:tabLst>
                <a:tab pos="342900" algn="l"/>
              </a:tabLst>
            </a:pPr>
            <a:r>
              <a:rPr lang="en-US" i="0" dirty="0">
                <a:latin typeface="+mn-lt"/>
                <a:ea typeface="Times New Roman" panose="02020603050405020304" pitchFamily="18" charset="0"/>
              </a:rPr>
              <a:t>Good boots are heavy enough for their intended use. </a:t>
            </a:r>
            <a:endParaRPr lang="en-US" i="0" dirty="0" smtClean="0">
              <a:latin typeface="+mn-lt"/>
              <a:ea typeface="Times New Roman" panose="02020603050405020304" pitchFamily="18" charset="0"/>
            </a:endParaRPr>
          </a:p>
          <a:p>
            <a:pPr lvl="1">
              <a:tabLst>
                <a:tab pos="342900" algn="l"/>
              </a:tabLst>
            </a:pPr>
            <a:r>
              <a:rPr lang="en-US" i="0" dirty="0" smtClean="0">
                <a:latin typeface="+mn-lt"/>
                <a:ea typeface="Times New Roman" panose="02020603050405020304" pitchFamily="18" charset="0"/>
              </a:rPr>
              <a:t>A </a:t>
            </a:r>
            <a:r>
              <a:rPr lang="en-US" i="0" dirty="0">
                <a:latin typeface="+mn-lt"/>
                <a:ea typeface="Times New Roman" panose="02020603050405020304" pitchFamily="18" charset="0"/>
              </a:rPr>
              <a:t>"lighter" boot used for hiking may not have the necessary rigidity to provide your feet with good support under the heavier load of a backpack.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1412776"/>
            <a:ext cx="3491880" cy="2327920"/>
          </a:xfrm>
          <a:prstGeom prst="rect">
            <a:avLst/>
          </a:prstGeom>
        </p:spPr>
      </p:pic>
    </p:spTree>
    <p:extLst>
      <p:ext uri="{BB962C8B-B14F-4D97-AF65-F5344CB8AC3E}">
        <p14:creationId xmlns:p14="http://schemas.microsoft.com/office/powerpoint/2010/main" val="1201903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What’s a Good Brand of Hiking Boots to Buy?</a:t>
            </a:r>
            <a:endParaRPr lang="ko-KR" altLang="en-US" dirty="0"/>
          </a:p>
        </p:txBody>
      </p:sp>
      <p:sp>
        <p:nvSpPr>
          <p:cNvPr id="37" name="내용 개체 틀 36"/>
          <p:cNvSpPr>
            <a:spLocks noGrp="1"/>
          </p:cNvSpPr>
          <p:nvPr>
            <p:ph idx="1"/>
          </p:nvPr>
        </p:nvSpPr>
        <p:spPr>
          <a:xfrm>
            <a:off x="251355" y="3761245"/>
            <a:ext cx="8640960" cy="2935911"/>
          </a:xfrm>
        </p:spPr>
        <p:txBody>
          <a:bodyPr>
            <a:normAutofit fontScale="92500" lnSpcReduction="20000"/>
          </a:bodyPr>
          <a:lstStyle/>
          <a:p>
            <a:pPr marL="285750" indent="-285750" latinLnBrk="0">
              <a:buFont typeface="Arial" panose="020B0604020202020204" pitchFamily="34" charset="0"/>
              <a:buChar char="•"/>
            </a:pPr>
            <a:r>
              <a:rPr lang="en-US" sz="1900" i="0" dirty="0">
                <a:latin typeface="+mn-lt"/>
                <a:ea typeface="Times New Roman" panose="02020603050405020304" pitchFamily="18" charset="0"/>
              </a:rPr>
              <a:t>Anyone who tells you that "you should buy </a:t>
            </a:r>
            <a:r>
              <a:rPr lang="en-US" sz="1900" b="1" i="0" dirty="0">
                <a:latin typeface="+mn-lt"/>
                <a:ea typeface="Times New Roman" panose="02020603050405020304" pitchFamily="18" charset="0"/>
              </a:rPr>
              <a:t>[</a:t>
            </a:r>
            <a:r>
              <a:rPr lang="en-US" sz="1900" b="1" i="0" u="sng" dirty="0">
                <a:latin typeface="+mn-lt"/>
                <a:ea typeface="Times New Roman" panose="02020603050405020304" pitchFamily="18" charset="0"/>
              </a:rPr>
              <a:t>insert your favorite company name here</a:t>
            </a:r>
            <a:r>
              <a:rPr lang="en-US" sz="1900" b="1" i="0" dirty="0">
                <a:latin typeface="+mn-lt"/>
                <a:ea typeface="Times New Roman" panose="02020603050405020304" pitchFamily="18" charset="0"/>
              </a:rPr>
              <a:t>]</a:t>
            </a:r>
            <a:r>
              <a:rPr lang="en-US" sz="1900" i="0" dirty="0">
                <a:latin typeface="+mn-lt"/>
                <a:ea typeface="Times New Roman" panose="02020603050405020304" pitchFamily="18" charset="0"/>
              </a:rPr>
              <a:t> brand boots" doesn't know what he or she is talking about. </a:t>
            </a:r>
            <a:endParaRPr lang="en-US" sz="1900"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sz="1900" i="0" dirty="0" smtClean="0">
                <a:latin typeface="+mn-lt"/>
                <a:ea typeface="Times New Roman" panose="02020603050405020304" pitchFamily="18" charset="0"/>
              </a:rPr>
              <a:t>On </a:t>
            </a:r>
            <a:r>
              <a:rPr lang="en-US" sz="1900" i="0" dirty="0">
                <a:latin typeface="+mn-lt"/>
                <a:ea typeface="Times New Roman" panose="02020603050405020304" pitchFamily="18" charset="0"/>
              </a:rPr>
              <a:t>the flip side of the coin, anyone who asks, "What boots should I buy?" is also asking the wrong question. </a:t>
            </a:r>
            <a:endParaRPr lang="en-US" sz="1900"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sz="1900" i="0" dirty="0" smtClean="0">
                <a:latin typeface="+mn-lt"/>
                <a:ea typeface="Times New Roman" panose="02020603050405020304" pitchFamily="18" charset="0"/>
              </a:rPr>
              <a:t>The </a:t>
            </a:r>
            <a:r>
              <a:rPr lang="en-US" sz="1900" i="0" dirty="0">
                <a:latin typeface="+mn-lt"/>
                <a:ea typeface="Times New Roman" panose="02020603050405020304" pitchFamily="18" charset="0"/>
              </a:rPr>
              <a:t>best boot for you, and the one you should buy, is the </a:t>
            </a:r>
            <a:r>
              <a:rPr lang="en-US" sz="1900" b="1" i="0" u="sng" dirty="0">
                <a:latin typeface="+mn-lt"/>
                <a:ea typeface="Times New Roman" panose="02020603050405020304" pitchFamily="18" charset="0"/>
              </a:rPr>
              <a:t>one that fits YOUR foot</a:t>
            </a:r>
            <a:r>
              <a:rPr lang="en-US" sz="1900" i="0" dirty="0">
                <a:latin typeface="+mn-lt"/>
                <a:ea typeface="Times New Roman" panose="02020603050405020304" pitchFamily="18" charset="0"/>
              </a:rPr>
              <a:t>. </a:t>
            </a:r>
            <a:endParaRPr lang="en-US" sz="1900" i="0" dirty="0" smtClean="0">
              <a:latin typeface="+mn-lt"/>
              <a:ea typeface="Times New Roman" panose="02020603050405020304" pitchFamily="18" charset="0"/>
            </a:endParaRPr>
          </a:p>
          <a:p>
            <a:pPr marL="285750" indent="-285750" latinLnBrk="0">
              <a:buFont typeface="Arial" panose="020B0604020202020204" pitchFamily="34" charset="0"/>
              <a:buChar char="•"/>
            </a:pPr>
            <a:r>
              <a:rPr lang="en-US" sz="1900" i="0" dirty="0" smtClean="0">
                <a:latin typeface="+mn-lt"/>
              </a:rPr>
              <a:t>The </a:t>
            </a:r>
            <a:r>
              <a:rPr lang="en-US" sz="1900" i="0" dirty="0">
                <a:latin typeface="+mn-lt"/>
              </a:rPr>
              <a:t>two questions you should really ask are: </a:t>
            </a:r>
          </a:p>
          <a:p>
            <a:pPr lvl="1" indent="-342900" latinLnBrk="0">
              <a:buFont typeface="+mj-lt"/>
              <a:buAutoNum type="arabicPeriod"/>
            </a:pPr>
            <a:r>
              <a:rPr lang="en-US" sz="1700" i="0" dirty="0" smtClean="0">
                <a:latin typeface="+mn-lt"/>
              </a:rPr>
              <a:t>"</a:t>
            </a:r>
            <a:r>
              <a:rPr lang="en-US" sz="1700" i="0" dirty="0">
                <a:latin typeface="+mn-lt"/>
              </a:rPr>
              <a:t>Which boot fits MY foot?“</a:t>
            </a:r>
          </a:p>
          <a:p>
            <a:pPr lvl="1" indent="-342900" latinLnBrk="0">
              <a:buFont typeface="+mj-lt"/>
              <a:buAutoNum type="arabicPeriod"/>
            </a:pPr>
            <a:r>
              <a:rPr lang="en-US" sz="1700" i="0" dirty="0" smtClean="0">
                <a:latin typeface="+mn-lt"/>
              </a:rPr>
              <a:t>"</a:t>
            </a:r>
            <a:r>
              <a:rPr lang="en-US" sz="1700" i="0" dirty="0">
                <a:latin typeface="+mn-lt"/>
              </a:rPr>
              <a:t>What do I need to know in order to find this boot?" </a:t>
            </a:r>
          </a:p>
          <a:p>
            <a:pPr marL="285750" indent="-285750" latinLnBrk="0">
              <a:buFont typeface="Arial" panose="020B0604020202020204" pitchFamily="34" charset="0"/>
              <a:buChar char="•"/>
            </a:pPr>
            <a:r>
              <a:rPr lang="en-US" sz="1900" i="0" dirty="0" smtClean="0">
                <a:latin typeface="+mn-lt"/>
              </a:rPr>
              <a:t>Unfortunately</a:t>
            </a:r>
            <a:r>
              <a:rPr lang="en-US" sz="1900" i="0" dirty="0">
                <a:latin typeface="+mn-lt"/>
              </a:rPr>
              <a:t>, the answer to the first question can only be supplied by one person - YOU. The salesman can't help you with this. No one in the backcountry can either. You have to let your feet "talk to you" on the matter. </a:t>
            </a:r>
          </a:p>
        </p:txBody>
      </p:sp>
      <p:pic>
        <p:nvPicPr>
          <p:cNvPr id="4" name="Picture 3"/>
          <p:cNvPicPr>
            <a:picLocks noChangeAspect="1"/>
          </p:cNvPicPr>
          <p:nvPr/>
        </p:nvPicPr>
        <p:blipFill>
          <a:blip r:embed="rId2"/>
          <a:stretch>
            <a:fillRect/>
          </a:stretch>
        </p:blipFill>
        <p:spPr>
          <a:xfrm>
            <a:off x="1996827" y="1124744"/>
            <a:ext cx="4934322" cy="2467161"/>
          </a:xfrm>
          <a:prstGeom prst="rect">
            <a:avLst/>
          </a:prstGeom>
        </p:spPr>
      </p:pic>
    </p:spTree>
    <p:extLst>
      <p:ext uri="{BB962C8B-B14F-4D97-AF65-F5344CB8AC3E}">
        <p14:creationId xmlns:p14="http://schemas.microsoft.com/office/powerpoint/2010/main" val="1252323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Finding Your Perfect Fit</a:t>
            </a:r>
            <a:endParaRPr lang="ko-KR" altLang="en-US" dirty="0"/>
          </a:p>
        </p:txBody>
      </p:sp>
      <p:sp>
        <p:nvSpPr>
          <p:cNvPr id="37" name="내용 개체 틀 36"/>
          <p:cNvSpPr>
            <a:spLocks noGrp="1"/>
          </p:cNvSpPr>
          <p:nvPr>
            <p:ph idx="1"/>
          </p:nvPr>
        </p:nvSpPr>
        <p:spPr>
          <a:xfrm>
            <a:off x="251520" y="1340768"/>
            <a:ext cx="4608512" cy="5256584"/>
          </a:xfrm>
        </p:spPr>
        <p:txBody>
          <a:bodyPr>
            <a:normAutofit/>
          </a:bodyPr>
          <a:lstStyle/>
          <a:p>
            <a:pPr marL="285750" indent="-285750" latinLnBrk="0">
              <a:buFont typeface="Arial" panose="020B0604020202020204" pitchFamily="34" charset="0"/>
              <a:buChar char="•"/>
            </a:pPr>
            <a:r>
              <a:rPr lang="en-US" i="0" dirty="0">
                <a:latin typeface="+mn-lt"/>
                <a:ea typeface="Times New Roman" panose="02020603050405020304" pitchFamily="18" charset="0"/>
              </a:rPr>
              <a:t>Shop at a reputable outdoor shop that specializes in hiking and backpacking equipment. </a:t>
            </a:r>
            <a:endParaRPr lang="en-US" i="0" dirty="0" smtClean="0">
              <a:latin typeface="+mn-lt"/>
              <a:ea typeface="Times New Roman" panose="02020603050405020304" pitchFamily="18" charset="0"/>
            </a:endParaRPr>
          </a:p>
          <a:p>
            <a:pPr lvl="1"/>
            <a:r>
              <a:rPr lang="en-US" i="0" dirty="0" smtClean="0">
                <a:latin typeface="+mn-lt"/>
                <a:ea typeface="Times New Roman" panose="02020603050405020304" pitchFamily="18" charset="0"/>
              </a:rPr>
              <a:t>These </a:t>
            </a:r>
            <a:r>
              <a:rPr lang="en-US" i="0" dirty="0">
                <a:latin typeface="+mn-lt"/>
                <a:ea typeface="Times New Roman" panose="02020603050405020304" pitchFamily="18" charset="0"/>
              </a:rPr>
              <a:t>shops generally carry well-designed outdoor footwear for the hiker/backpacker. </a:t>
            </a:r>
          </a:p>
          <a:p>
            <a:pPr marL="285750" indent="-285750" latinLnBrk="0">
              <a:buFont typeface="Arial" panose="020B0604020202020204" pitchFamily="34" charset="0"/>
              <a:buChar char="•"/>
            </a:pPr>
            <a:r>
              <a:rPr lang="en-US" i="0" dirty="0">
                <a:latin typeface="+mn-lt"/>
              </a:rPr>
              <a:t>A boot that fits well will not slip in the heel area, and provides your toes with plenty of room in the front when you're going downhill with a full pack load. </a:t>
            </a:r>
            <a:endParaRPr lang="en-US" i="0" dirty="0" smtClean="0">
              <a:latin typeface="+mn-lt"/>
            </a:endParaRPr>
          </a:p>
          <a:p>
            <a:pPr marL="285750" indent="-285750" latinLnBrk="0">
              <a:buFont typeface="Arial" panose="020B0604020202020204" pitchFamily="34" charset="0"/>
              <a:buChar char="•"/>
            </a:pPr>
            <a:r>
              <a:rPr lang="en-US" i="0" dirty="0" smtClean="0">
                <a:latin typeface="+mn-lt"/>
              </a:rPr>
              <a:t>For </a:t>
            </a:r>
            <a:r>
              <a:rPr lang="en-US" i="0" dirty="0">
                <a:latin typeface="+mn-lt"/>
              </a:rPr>
              <a:t>this reason, hiking boots are generally sized a little longer than your standard street shoe. </a:t>
            </a:r>
            <a:endParaRPr lang="en-US" i="0" dirty="0" smtClean="0">
              <a:latin typeface="+mn-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064" r="15232"/>
          <a:stretch/>
        </p:blipFill>
        <p:spPr>
          <a:xfrm>
            <a:off x="5095441" y="1412776"/>
            <a:ext cx="3581015" cy="3456384"/>
          </a:xfrm>
          <a:prstGeom prst="rect">
            <a:avLst/>
          </a:prstGeom>
        </p:spPr>
      </p:pic>
    </p:spTree>
    <p:extLst>
      <p:ext uri="{BB962C8B-B14F-4D97-AF65-F5344CB8AC3E}">
        <p14:creationId xmlns:p14="http://schemas.microsoft.com/office/powerpoint/2010/main" val="85991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Finding Your Perfect Fit (continued)</a:t>
            </a:r>
            <a:endParaRPr lang="ko-KR" altLang="en-US" dirty="0"/>
          </a:p>
        </p:txBody>
      </p:sp>
      <p:sp>
        <p:nvSpPr>
          <p:cNvPr id="37" name="내용 개체 틀 36"/>
          <p:cNvSpPr>
            <a:spLocks noGrp="1"/>
          </p:cNvSpPr>
          <p:nvPr>
            <p:ph idx="1"/>
          </p:nvPr>
        </p:nvSpPr>
        <p:spPr>
          <a:xfrm>
            <a:off x="3851920" y="1340768"/>
            <a:ext cx="5040560" cy="5112568"/>
          </a:xfrm>
        </p:spPr>
        <p:txBody>
          <a:bodyPr>
            <a:normAutofit/>
          </a:bodyPr>
          <a:lstStyle/>
          <a:p>
            <a:pPr marL="285750" indent="-285750" latinLnBrk="0">
              <a:buFont typeface="Arial" panose="020B0604020202020204" pitchFamily="34" charset="0"/>
              <a:buChar char="•"/>
            </a:pPr>
            <a:r>
              <a:rPr lang="en-US" i="0" dirty="0" smtClean="0">
                <a:latin typeface="+mn-lt"/>
              </a:rPr>
              <a:t>Before </a:t>
            </a:r>
            <a:r>
              <a:rPr lang="en-US" i="0" dirty="0">
                <a:latin typeface="+mn-lt"/>
              </a:rPr>
              <a:t>you head to your local outdoor shop, grab the socks that you intend to wear in the boots (More on this later). </a:t>
            </a:r>
            <a:endParaRPr lang="en-US" i="0" dirty="0" smtClean="0">
              <a:latin typeface="+mn-lt"/>
            </a:endParaRPr>
          </a:p>
          <a:p>
            <a:pPr marL="285750" indent="-285750" latinLnBrk="0">
              <a:buFont typeface="Arial" panose="020B0604020202020204" pitchFamily="34" charset="0"/>
              <a:buChar char="•"/>
            </a:pPr>
            <a:r>
              <a:rPr lang="en-US" i="0" dirty="0" smtClean="0">
                <a:latin typeface="+mn-lt"/>
              </a:rPr>
              <a:t>For </a:t>
            </a:r>
            <a:r>
              <a:rPr lang="en-US" i="0" dirty="0">
                <a:latin typeface="+mn-lt"/>
              </a:rPr>
              <a:t>beginners, </a:t>
            </a:r>
            <a:r>
              <a:rPr lang="en-US" i="0" dirty="0" smtClean="0">
                <a:latin typeface="+mn-lt"/>
              </a:rPr>
              <a:t>wear </a:t>
            </a:r>
            <a:r>
              <a:rPr lang="en-US" i="0" dirty="0">
                <a:latin typeface="+mn-lt"/>
              </a:rPr>
              <a:t>two </a:t>
            </a:r>
            <a:r>
              <a:rPr lang="en-US" i="0" dirty="0" smtClean="0">
                <a:latin typeface="+mn-lt"/>
              </a:rPr>
              <a:t>pair </a:t>
            </a:r>
            <a:r>
              <a:rPr lang="en-US" i="0" dirty="0">
                <a:latin typeface="+mn-lt"/>
              </a:rPr>
              <a:t>- a thin or lightweight pair on the inside, and a thicker pair on the outside. </a:t>
            </a:r>
            <a:endParaRPr lang="en-US" i="0" dirty="0" smtClean="0">
              <a:latin typeface="+mn-lt"/>
            </a:endParaRPr>
          </a:p>
          <a:p>
            <a:pPr lvl="1"/>
            <a:r>
              <a:rPr lang="en-US" i="0" dirty="0" smtClean="0">
                <a:latin typeface="+mn-lt"/>
              </a:rPr>
              <a:t>Two </a:t>
            </a:r>
            <a:r>
              <a:rPr lang="en-US" i="0" dirty="0">
                <a:latin typeface="+mn-lt"/>
              </a:rPr>
              <a:t>socks rub against each other, whereas one sock generally rubs against your foot, potentially raising blisters. </a:t>
            </a:r>
            <a:endParaRPr lang="en-US" i="0" dirty="0" smtClean="0">
              <a:latin typeface="+mn-lt"/>
            </a:endParaRPr>
          </a:p>
          <a:p>
            <a:pPr marL="285750" indent="-285750" latinLnBrk="0">
              <a:buFont typeface="Arial" panose="020B0604020202020204" pitchFamily="34" charset="0"/>
              <a:buChar char="•"/>
            </a:pPr>
            <a:r>
              <a:rPr lang="en-US" i="0" dirty="0" smtClean="0">
                <a:latin typeface="+mn-lt"/>
              </a:rPr>
              <a:t>Ideally</a:t>
            </a:r>
            <a:r>
              <a:rPr lang="en-US" i="0" dirty="0">
                <a:latin typeface="+mn-lt"/>
              </a:rPr>
              <a:t>, the socks should be synthetic or wool. </a:t>
            </a:r>
            <a:endParaRPr lang="en-US" i="0" dirty="0" smtClean="0">
              <a:latin typeface="+mn-lt"/>
            </a:endParaRPr>
          </a:p>
          <a:p>
            <a:pPr lvl="1"/>
            <a:r>
              <a:rPr lang="en-US" i="0" dirty="0" smtClean="0">
                <a:latin typeface="+mn-lt"/>
              </a:rPr>
              <a:t>Cotton </a:t>
            </a:r>
            <a:r>
              <a:rPr lang="en-US" i="0" dirty="0">
                <a:latin typeface="+mn-lt"/>
              </a:rPr>
              <a:t>socks get damp and soggy, and will raise blisters on your feet. </a:t>
            </a:r>
            <a:endParaRPr lang="en-US" i="0" dirty="0" smtClean="0">
              <a:latin typeface="+mn-lt"/>
            </a:endParaRPr>
          </a:p>
          <a:p>
            <a:pPr lvl="1"/>
            <a:r>
              <a:rPr lang="en-US" i="0" dirty="0" smtClean="0">
                <a:latin typeface="+mn-lt"/>
              </a:rPr>
              <a:t>Synthetic </a:t>
            </a:r>
            <a:r>
              <a:rPr lang="en-US" i="0" dirty="0">
                <a:latin typeface="+mn-lt"/>
              </a:rPr>
              <a:t>and wool socks do a much better job of wicking moisture away from your feet, thereby keeping them relatively dry. </a:t>
            </a:r>
          </a:p>
        </p:txBody>
      </p:sp>
      <p:pic>
        <p:nvPicPr>
          <p:cNvPr id="4" name="Picture 3"/>
          <p:cNvPicPr>
            <a:picLocks noChangeAspect="1"/>
          </p:cNvPicPr>
          <p:nvPr/>
        </p:nvPicPr>
        <p:blipFill>
          <a:blip r:embed="rId2"/>
          <a:stretch>
            <a:fillRect/>
          </a:stretch>
        </p:blipFill>
        <p:spPr>
          <a:xfrm>
            <a:off x="270744" y="1484784"/>
            <a:ext cx="3460280" cy="3320752"/>
          </a:xfrm>
          <a:prstGeom prst="rect">
            <a:avLst/>
          </a:prstGeom>
        </p:spPr>
      </p:pic>
    </p:spTree>
    <p:extLst>
      <p:ext uri="{BB962C8B-B14F-4D97-AF65-F5344CB8AC3E}">
        <p14:creationId xmlns:p14="http://schemas.microsoft.com/office/powerpoint/2010/main" val="1124369462"/>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12646</TotalTime>
  <Words>5805</Words>
  <Application>Microsoft Office PowerPoint</Application>
  <PresentationFormat>On-screen Show (4:3)</PresentationFormat>
  <Paragraphs>317</Paragraphs>
  <Slides>51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Calibri</vt:lpstr>
      <vt:lpstr>Symbol</vt:lpstr>
      <vt:lpstr>Times New Roman</vt:lpstr>
      <vt:lpstr>Calibri Light</vt:lpstr>
      <vt:lpstr>굴림체</vt:lpstr>
      <vt:lpstr>굴림</vt:lpstr>
      <vt:lpstr>Arial</vt:lpstr>
      <vt:lpstr>맑은 고딕</vt:lpstr>
      <vt:lpstr>Courier New</vt:lpstr>
      <vt:lpstr>Office 테마</vt:lpstr>
      <vt:lpstr>Backpacking Guide Course #1</vt:lpstr>
      <vt:lpstr>PowerPoint Presentation</vt:lpstr>
      <vt:lpstr>PowerPoint Presentation</vt:lpstr>
      <vt:lpstr>Boots</vt:lpstr>
      <vt:lpstr>Good Hiking Boots</vt:lpstr>
      <vt:lpstr>Good Hiking Boots</vt:lpstr>
      <vt:lpstr>What’s a Good Brand of Hiking Boots to Buy?</vt:lpstr>
      <vt:lpstr>Finding Your Perfect Fit</vt:lpstr>
      <vt:lpstr>Finding Your Perfect Fit (continued)</vt:lpstr>
      <vt:lpstr>In the Store</vt:lpstr>
      <vt:lpstr>The Finger Test</vt:lpstr>
      <vt:lpstr>The Sensory Test</vt:lpstr>
      <vt:lpstr>The Sensory Test (continued)</vt:lpstr>
      <vt:lpstr>The Stride Test</vt:lpstr>
      <vt:lpstr>The Slant Board Test</vt:lpstr>
      <vt:lpstr>At Home</vt:lpstr>
      <vt:lpstr>At Home</vt:lpstr>
      <vt:lpstr>On the Trail</vt:lpstr>
      <vt:lpstr>On the Trail</vt:lpstr>
      <vt:lpstr>Hiking Boot Care</vt:lpstr>
      <vt:lpstr>Waterproofing Boots</vt:lpstr>
      <vt:lpstr>Waterproofing Boots</vt:lpstr>
      <vt:lpstr>Cleaning Boots</vt:lpstr>
      <vt:lpstr>Drying Boots</vt:lpstr>
      <vt:lpstr>Boot Storage</vt:lpstr>
      <vt:lpstr>Boots - Miscellaneous</vt:lpstr>
      <vt:lpstr>PowerPoint Presentation</vt:lpstr>
      <vt:lpstr>How to Choose Hiking Socks</vt:lpstr>
      <vt:lpstr>Hiking Sock Height</vt:lpstr>
      <vt:lpstr>Hiking Sock Cushioning</vt:lpstr>
      <vt:lpstr>Hiking Sock Cushioning</vt:lpstr>
      <vt:lpstr>Hiking Sock Fabric Type</vt:lpstr>
      <vt:lpstr>Hiking Sock Fabric Type (continued)</vt:lpstr>
      <vt:lpstr>Hiking Sock Fit</vt:lpstr>
      <vt:lpstr>Liner Socks</vt:lpstr>
      <vt:lpstr>Liner Socks</vt:lpstr>
      <vt:lpstr>PowerPoint Presentation</vt:lpstr>
      <vt:lpstr>What to Wear Backpacking</vt:lpstr>
      <vt:lpstr>Fabric Options</vt:lpstr>
      <vt:lpstr>Why Cotton is Bad for Hiking</vt:lpstr>
      <vt:lpstr>Base Layers</vt:lpstr>
      <vt:lpstr>Base Layers (continued)</vt:lpstr>
      <vt:lpstr>Shirts, Pants, and Shorts</vt:lpstr>
      <vt:lpstr>Shirts, Pants, and Shorts (continued)</vt:lpstr>
      <vt:lpstr>Mid Layers</vt:lpstr>
      <vt:lpstr>Mid Layers (continued)</vt:lpstr>
      <vt:lpstr>Rain Jackets and Pants</vt:lpstr>
      <vt:lpstr>Accessories</vt:lpstr>
      <vt:lpstr>Accessories (continued)</vt:lpstr>
      <vt:lpstr>Accessories (continued)</vt:lpstr>
      <vt:lpstr>Questions?</vt:lpstr>
    </vt:vector>
  </TitlesOfParts>
  <Manager>Slide Members</Manager>
  <Company>YESFORM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dc:creator>
  <cp:keywords>SlideMembers, ppt, PPT Templates, Presentation, Diagram, Chart, Yesform, Google slides, Keynote, Free Slides</cp:keywords>
  <dc:description>The copyright of this document is at Slide Members. Unauthorized copying may result in legal sanctions.</dc:description>
  <cp:lastModifiedBy>Terry McKibben</cp:lastModifiedBy>
  <cp:revision>273</cp:revision>
  <dcterms:created xsi:type="dcterms:W3CDTF">2010-02-01T08:03:16Z</dcterms:created>
  <dcterms:modified xsi:type="dcterms:W3CDTF">2023-02-17T18:19:05Z</dcterms:modified>
  <cp:category>www.slidemembers.com</cp:category>
</cp:coreProperties>
</file>