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8"/>
  </p:notesMasterIdLst>
  <p:handoutMasterIdLst>
    <p:handoutMasterId r:id="rId49"/>
  </p:handoutMasterIdLst>
  <p:sldIdLst>
    <p:sldId id="322" r:id="rId2"/>
    <p:sldId id="323" r:id="rId3"/>
    <p:sldId id="687" r:id="rId4"/>
    <p:sldId id="667" r:id="rId5"/>
    <p:sldId id="668" r:id="rId6"/>
    <p:sldId id="707" r:id="rId7"/>
    <p:sldId id="708" r:id="rId8"/>
    <p:sldId id="709" r:id="rId9"/>
    <p:sldId id="710" r:id="rId10"/>
    <p:sldId id="711" r:id="rId11"/>
    <p:sldId id="712" r:id="rId12"/>
    <p:sldId id="714" r:id="rId13"/>
    <p:sldId id="713" r:id="rId14"/>
    <p:sldId id="715" r:id="rId15"/>
    <p:sldId id="669" r:id="rId16"/>
    <p:sldId id="670" r:id="rId17"/>
    <p:sldId id="717" r:id="rId18"/>
    <p:sldId id="716" r:id="rId19"/>
    <p:sldId id="718" r:id="rId20"/>
    <p:sldId id="719" r:id="rId21"/>
    <p:sldId id="720" r:id="rId22"/>
    <p:sldId id="722" r:id="rId23"/>
    <p:sldId id="721" r:id="rId24"/>
    <p:sldId id="724" r:id="rId25"/>
    <p:sldId id="723" r:id="rId26"/>
    <p:sldId id="725" r:id="rId27"/>
    <p:sldId id="726" r:id="rId28"/>
    <p:sldId id="810" r:id="rId29"/>
    <p:sldId id="811" r:id="rId30"/>
    <p:sldId id="812" r:id="rId31"/>
    <p:sldId id="813" r:id="rId32"/>
    <p:sldId id="814" r:id="rId33"/>
    <p:sldId id="815" r:id="rId34"/>
    <p:sldId id="816" r:id="rId35"/>
    <p:sldId id="689" r:id="rId36"/>
    <p:sldId id="512" r:id="rId37"/>
    <p:sldId id="803" r:id="rId38"/>
    <p:sldId id="804" r:id="rId39"/>
    <p:sldId id="805" r:id="rId40"/>
    <p:sldId id="344" r:id="rId41"/>
    <p:sldId id="513" r:id="rId42"/>
    <p:sldId id="806" r:id="rId43"/>
    <p:sldId id="807" r:id="rId44"/>
    <p:sldId id="809" r:id="rId45"/>
    <p:sldId id="808" r:id="rId46"/>
    <p:sldId id="29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맑은 고딕" panose="020B0503020000020004" pitchFamily="34" charset="-127"/>
      <p:regular r:id="rId56"/>
      <p:bold r:id="rId5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353"/>
    <a:srgbClr val="E9EDF4"/>
    <a:srgbClr val="D0D8E8"/>
    <a:srgbClr val="48424B"/>
    <a:srgbClr val="66A9B8"/>
    <a:srgbClr val="9DC1CF"/>
    <a:srgbClr val="72A4B9"/>
    <a:srgbClr val="224577"/>
    <a:srgbClr val="A56966"/>
    <a:srgbClr val="A5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792" autoAdjust="0"/>
  </p:normalViewPr>
  <p:slideViewPr>
    <p:cSldViewPr>
      <p:cViewPr varScale="1">
        <p:scale>
          <a:sx n="113" d="100"/>
          <a:sy n="113" d="100"/>
        </p:scale>
        <p:origin x="179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33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2023-02-17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2023-02-17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316064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4231010" y="1992322"/>
            <a:ext cx="4563533" cy="1436678"/>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en-US" altLang="ko-KR" dirty="0" smtClean="0"/>
              <a:t>Main</a:t>
            </a:r>
            <a:br>
              <a:rPr lang="en-US" altLang="ko-KR" dirty="0" smtClean="0"/>
            </a:br>
            <a:r>
              <a:rPr lang="en-US" altLang="ko-KR" dirty="0" smtClean="0"/>
              <a:t>Title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a:p>
        </p:txBody>
      </p:sp>
      <p:sp>
        <p:nvSpPr>
          <p:cNvPr id="9"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10"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427984" y="1196752"/>
            <a:ext cx="4052333" cy="2422476"/>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66A9B8"/>
                </a:solidFill>
                <a:effectLst/>
                <a:latin typeface="+mj-lt"/>
                <a:ea typeface="맑은 고딕" pitchFamily="50" charset="-127"/>
                <a:cs typeface="+mj-cs"/>
              </a:defRPr>
            </a:lvl1pPr>
          </a:lstStyle>
          <a:p>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949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9780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 id="2147483658" r:id="rId7"/>
    <p:sldLayoutId id="2147483659" r:id="rId8"/>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2160" y="4005064"/>
            <a:ext cx="2987824" cy="1200329"/>
          </a:xfrm>
          <a:prstGeom prst="rect">
            <a:avLst/>
          </a:prstGeom>
        </p:spPr>
        <p:txBody>
          <a:bodyPr wrap="square">
            <a:spAutoFit/>
          </a:bodyPr>
          <a:lstStyle/>
          <a:p>
            <a:pPr fontAlgn="auto">
              <a:spcBef>
                <a:spcPts val="0"/>
              </a:spcBef>
              <a:spcAft>
                <a:spcPts val="0"/>
              </a:spcAft>
              <a:defRPr/>
            </a:pPr>
            <a:r>
              <a:rPr lang="en-US" altLang="ko-KR" dirty="0">
                <a:solidFill>
                  <a:schemeClr val="bg1"/>
                </a:solidFill>
              </a:rPr>
              <a:t>Terry McKibben</a:t>
            </a:r>
          </a:p>
          <a:p>
            <a:pPr fontAlgn="auto">
              <a:spcBef>
                <a:spcPts val="0"/>
              </a:spcBef>
              <a:spcAft>
                <a:spcPts val="0"/>
              </a:spcAft>
              <a:defRPr/>
            </a:pPr>
            <a:r>
              <a:rPr lang="en-US" altLang="ko-KR" dirty="0">
                <a:solidFill>
                  <a:schemeClr val="bg1"/>
                </a:solidFill>
              </a:rPr>
              <a:t>Troop 344/9344</a:t>
            </a:r>
          </a:p>
          <a:p>
            <a:pPr fontAlgn="auto">
              <a:spcBef>
                <a:spcPts val="0"/>
              </a:spcBef>
              <a:spcAft>
                <a:spcPts val="0"/>
              </a:spcAft>
              <a:defRPr/>
            </a:pPr>
            <a:r>
              <a:rPr lang="en-US" altLang="ko-KR" dirty="0">
                <a:solidFill>
                  <a:schemeClr val="bg1"/>
                </a:solidFill>
              </a:rPr>
              <a:t>Pemberville, OH</a:t>
            </a:r>
          </a:p>
          <a:p>
            <a:pPr fontAlgn="auto">
              <a:spcBef>
                <a:spcPts val="0"/>
              </a:spcBef>
              <a:spcAft>
                <a:spcPts val="0"/>
              </a:spcAft>
              <a:defRPr/>
            </a:pPr>
            <a:r>
              <a:rPr lang="en-US" altLang="ko-KR" dirty="0">
                <a:solidFill>
                  <a:schemeClr val="bg1"/>
                </a:solidFill>
              </a:rPr>
              <a:t>troop344leaders@gmail.com</a:t>
            </a:r>
          </a:p>
        </p:txBody>
      </p:sp>
      <p:sp>
        <p:nvSpPr>
          <p:cNvPr id="5" name="제목 6"/>
          <p:cNvSpPr>
            <a:spLocks noGrp="1"/>
          </p:cNvSpPr>
          <p:nvPr>
            <p:ph type="ctrTitle"/>
          </p:nvPr>
        </p:nvSpPr>
        <p:spPr>
          <a:xfrm>
            <a:off x="4436451" y="1196752"/>
            <a:ext cx="4563533" cy="1584176"/>
          </a:xfrm>
        </p:spPr>
        <p:txBody>
          <a:bodyPr/>
          <a:lstStyle/>
          <a:p>
            <a:pPr latinLnBrk="0"/>
            <a:r>
              <a:rPr lang="en-US" sz="4400" dirty="0"/>
              <a:t>Backpacking Guide Course </a:t>
            </a:r>
            <a:r>
              <a:rPr lang="en-US" sz="4400" dirty="0" smtClean="0"/>
              <a:t>#4</a:t>
            </a:r>
            <a:endParaRPr lang="ko-KR" altLang="en-US" sz="4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Tent </a:t>
            </a:r>
            <a:r>
              <a:rPr lang="en-US" dirty="0" smtClean="0"/>
              <a:t>Livability (continued)</a:t>
            </a:r>
            <a:endParaRPr lang="en-US" dirty="0"/>
          </a:p>
        </p:txBody>
      </p:sp>
      <p:sp>
        <p:nvSpPr>
          <p:cNvPr id="3" name="Content Placeholder 2"/>
          <p:cNvSpPr>
            <a:spLocks noGrp="1"/>
          </p:cNvSpPr>
          <p:nvPr>
            <p:ph idx="1"/>
          </p:nvPr>
        </p:nvSpPr>
        <p:spPr/>
        <p:txBody>
          <a:bodyPr>
            <a:normAutofit/>
          </a:bodyPr>
          <a:lstStyle/>
          <a:p>
            <a:r>
              <a:rPr lang="en-US" dirty="0" smtClean="0"/>
              <a:t>To </a:t>
            </a:r>
            <a:r>
              <a:rPr lang="en-US" dirty="0"/>
              <a:t>further assess a tent’s interior space, you can also look at the following specs:</a:t>
            </a:r>
          </a:p>
          <a:p>
            <a:pPr lvl="1"/>
            <a:r>
              <a:rPr lang="en-US" b="1" dirty="0"/>
              <a:t>Floor dimensions (floor plan):</a:t>
            </a:r>
            <a:r>
              <a:rPr lang="en-US" dirty="0"/>
              <a:t> Length and width measurements offer a rough idea of floor size. Many tents don’t have perfectly rectangular floors, so you might see dimensions like 85” x 51”/43” (L x W head/foot). A tapered floor provides needed room for shoulders and arms, while also saving weight by having a narrower foot.</a:t>
            </a:r>
          </a:p>
          <a:p>
            <a:pPr lvl="1"/>
            <a:r>
              <a:rPr lang="en-US" b="1" dirty="0"/>
              <a:t>Floor area:</a:t>
            </a:r>
            <a:r>
              <a:rPr lang="en-US" dirty="0"/>
              <a:t> This number indicates total square footage of floor-level space. While helpful for comparison between tents, this number alone won’t tell you how efficiently the space is laid out.</a:t>
            </a:r>
          </a:p>
          <a:p>
            <a:pPr lvl="1"/>
            <a:r>
              <a:rPr lang="en-US" b="1" dirty="0"/>
              <a:t>Peak height:</a:t>
            </a:r>
            <a:r>
              <a:rPr lang="en-US" dirty="0"/>
              <a:t> No one likes to bump their head when they sit up. Peak height, though, is measured at a single spot, so don’t rely solely on this spec to assess overall headroom. The test pitch (noted above) is much better way to assess that.</a:t>
            </a:r>
          </a:p>
          <a:p>
            <a:pPr lvl="1"/>
            <a:r>
              <a:rPr lang="en-US" b="1" dirty="0"/>
              <a:t>Wall shape:</a:t>
            </a:r>
            <a:r>
              <a:rPr lang="en-US" dirty="0"/>
              <a:t> This is an even bigger factor in head and shoulder room—and overall tent livability—than peak height. The more vertical the walls, the more open the tent’s interior will feel. If you’re unable to go to a store to test pitch tents, then study the pitch of a tent’s walls in online photos: If they angle steeply toward the tent's ceiling, you're looking at a more weight-efficient tent (great!) that offers only modest interior volume (the tradeoff).</a:t>
            </a:r>
          </a:p>
          <a:p>
            <a:endParaRPr lang="en-US" dirty="0"/>
          </a:p>
        </p:txBody>
      </p:sp>
    </p:spTree>
    <p:extLst>
      <p:ext uri="{BB962C8B-B14F-4D97-AF65-F5344CB8AC3E}">
        <p14:creationId xmlns:p14="http://schemas.microsoft.com/office/powerpoint/2010/main" val="180579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Features that Improve Tent </a:t>
            </a:r>
            <a:r>
              <a:rPr lang="en-US" dirty="0" smtClean="0"/>
              <a:t>Livability</a:t>
            </a:r>
            <a:endParaRPr lang="en-US" dirty="0"/>
          </a:p>
        </p:txBody>
      </p:sp>
      <p:sp>
        <p:nvSpPr>
          <p:cNvPr id="3" name="Content Placeholder 2"/>
          <p:cNvSpPr>
            <a:spLocks noGrp="1"/>
          </p:cNvSpPr>
          <p:nvPr>
            <p:ph idx="1"/>
          </p:nvPr>
        </p:nvSpPr>
        <p:spPr>
          <a:xfrm>
            <a:off x="253893" y="1184090"/>
            <a:ext cx="4896544" cy="2748966"/>
          </a:xfrm>
        </p:spPr>
        <p:txBody>
          <a:bodyPr>
            <a:normAutofit fontScale="92500" lnSpcReduction="10000"/>
          </a:bodyPr>
          <a:lstStyle/>
          <a:p>
            <a:r>
              <a:rPr lang="en-US" sz="1800" b="1" dirty="0"/>
              <a:t>Rainfly color:</a:t>
            </a:r>
            <a:r>
              <a:rPr lang="en-US" sz="1800" dirty="0"/>
              <a:t> Light, bright fly colors transmit more light inside, making the interior brighter. That will make a tent feel more spacious and make it a more pleasant place to be if a storm keeps you </a:t>
            </a:r>
            <a:r>
              <a:rPr lang="en-US" sz="1800" dirty="0" smtClean="0"/>
              <a:t>tentbound </a:t>
            </a:r>
            <a:r>
              <a:rPr lang="en-US" sz="1800" dirty="0"/>
              <a:t>for an extended time</a:t>
            </a:r>
            <a:r>
              <a:rPr lang="en-US" sz="1800" dirty="0" smtClean="0"/>
              <a:t>.</a:t>
            </a:r>
          </a:p>
          <a:p>
            <a:r>
              <a:rPr lang="en-US" sz="1800" b="1" dirty="0"/>
              <a:t>Doors:</a:t>
            </a:r>
            <a:r>
              <a:rPr lang="en-US" sz="1800" dirty="0"/>
              <a:t> Tent designers focus on door shape, zippers and other adjustments, but the most important question is: How many? It’s nice when every sleeper has a door. Choosing a multiperson tent with a single door, though, cuts weight and cost.</a:t>
            </a:r>
          </a:p>
          <a:p>
            <a:endParaRPr lang="en-US" sz="1800" dirty="0"/>
          </a:p>
        </p:txBody>
      </p:sp>
      <p:pic>
        <p:nvPicPr>
          <p:cNvPr id="5" name="Picture 4"/>
          <p:cNvPicPr>
            <a:picLocks noChangeAspect="1"/>
          </p:cNvPicPr>
          <p:nvPr/>
        </p:nvPicPr>
        <p:blipFill rotWithShape="1">
          <a:blip r:embed="rId2"/>
          <a:srcRect l="5433" r="12110"/>
          <a:stretch/>
        </p:blipFill>
        <p:spPr>
          <a:xfrm>
            <a:off x="5150437" y="1224622"/>
            <a:ext cx="3972276" cy="2408673"/>
          </a:xfrm>
          <a:prstGeom prst="rect">
            <a:avLst/>
          </a:prstGeom>
        </p:spPr>
      </p:pic>
      <p:sp>
        <p:nvSpPr>
          <p:cNvPr id="6" name="Rectangle 5"/>
          <p:cNvSpPr/>
          <p:nvPr/>
        </p:nvSpPr>
        <p:spPr>
          <a:xfrm>
            <a:off x="241140" y="3851603"/>
            <a:ext cx="8606730" cy="2708434"/>
          </a:xfrm>
          <a:prstGeom prst="rect">
            <a:avLst/>
          </a:prstGeom>
        </p:spPr>
        <p:txBody>
          <a:bodyPr wrap="square">
            <a:spAutoFit/>
          </a:bodyPr>
          <a:lstStyle/>
          <a:p>
            <a:pPr marL="347663" indent="-347663" latinLnBrk="0">
              <a:buFont typeface="Arial" panose="020B0604020202020204" pitchFamily="34" charset="0"/>
              <a:buChar char="•"/>
            </a:pPr>
            <a:r>
              <a:rPr lang="en-US" sz="1700" b="1" dirty="0" smtClean="0">
                <a:solidFill>
                  <a:schemeClr val="tx1">
                    <a:lumMod val="65000"/>
                    <a:lumOff val="35000"/>
                  </a:schemeClr>
                </a:solidFill>
              </a:rPr>
              <a:t>Vestibules</a:t>
            </a:r>
            <a:r>
              <a:rPr lang="en-US" sz="1700" b="1" dirty="0">
                <a:solidFill>
                  <a:schemeClr val="tx1">
                    <a:lumMod val="65000"/>
                    <a:lumOff val="35000"/>
                  </a:schemeClr>
                </a:solidFill>
              </a:rPr>
              <a:t>.</a:t>
            </a:r>
            <a:r>
              <a:rPr lang="en-US" sz="1700" dirty="0">
                <a:solidFill>
                  <a:schemeClr val="tx1">
                    <a:lumMod val="65000"/>
                    <a:lumOff val="35000"/>
                  </a:schemeClr>
                </a:solidFill>
              </a:rPr>
              <a:t> These rainfly extensions offer sheltered storage for boots and other gear. An oversized floor area would offer the same advantage, but it would also create a heavier tent. Most tents have vestibules and their size is included in the specs. Bigger is better, but cavernous vestibules can add weight and cost.</a:t>
            </a:r>
          </a:p>
          <a:p>
            <a:pPr marL="347663" indent="-347663" latinLnBrk="0">
              <a:buFont typeface="Arial" panose="020B0604020202020204" pitchFamily="34" charset="0"/>
              <a:buChar char="•"/>
            </a:pPr>
            <a:r>
              <a:rPr lang="en-US" sz="1700" b="1" dirty="0">
                <a:solidFill>
                  <a:schemeClr val="tx1">
                    <a:lumMod val="65000"/>
                    <a:lumOff val="35000"/>
                  </a:schemeClr>
                </a:solidFill>
              </a:rPr>
              <a:t>Ventilation:</a:t>
            </a:r>
            <a:r>
              <a:rPr lang="en-US" sz="1700" dirty="0">
                <a:solidFill>
                  <a:schemeClr val="tx1">
                    <a:lumMod val="65000"/>
                    <a:lumOff val="35000"/>
                  </a:schemeClr>
                </a:solidFill>
              </a:rPr>
              <a:t> You exhale moisture as you sleep and a tent needs ways to deal with that. That’s why features like mesh windows or panels and adjustable rainfly vents are important: They let you increase airflow to prevent condensation buildup inside. Being able to roll up rainfly doors or panels can also boost ventilation. As a bonus, it also lets you open up views to gaze at stars or witness the sunrise.</a:t>
            </a:r>
          </a:p>
          <a:p>
            <a:endParaRPr lang="en-US" sz="1700" dirty="0"/>
          </a:p>
        </p:txBody>
      </p:sp>
    </p:spTree>
    <p:extLst>
      <p:ext uri="{BB962C8B-B14F-4D97-AF65-F5344CB8AC3E}">
        <p14:creationId xmlns:p14="http://schemas.microsoft.com/office/powerpoint/2010/main" val="373322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a:t>
            </a:r>
            <a:r>
              <a:rPr lang="en-US" dirty="0" smtClean="0"/>
              <a:t>Setup</a:t>
            </a:r>
            <a:endParaRPr lang="en-US" dirty="0"/>
          </a:p>
        </p:txBody>
      </p:sp>
      <p:sp>
        <p:nvSpPr>
          <p:cNvPr id="3" name="Content Placeholder 2"/>
          <p:cNvSpPr>
            <a:spLocks noGrp="1"/>
          </p:cNvSpPr>
          <p:nvPr>
            <p:ph idx="1"/>
          </p:nvPr>
        </p:nvSpPr>
        <p:spPr>
          <a:xfrm>
            <a:off x="4355976" y="1340768"/>
            <a:ext cx="4536504" cy="4968552"/>
          </a:xfrm>
        </p:spPr>
        <p:txBody>
          <a:bodyPr>
            <a:normAutofit/>
          </a:bodyPr>
          <a:lstStyle/>
          <a:p>
            <a:r>
              <a:rPr lang="en-US" dirty="0"/>
              <a:t>It’s always wise to set up a tent once or twice before trying to do it in the wilderness. Regardless of where you pitch it, the following features can make setup easier:</a:t>
            </a:r>
          </a:p>
          <a:p>
            <a:pPr lvl="1"/>
            <a:r>
              <a:rPr lang="en-US" b="1" dirty="0"/>
              <a:t>Freestanding design:</a:t>
            </a:r>
            <a:r>
              <a:rPr lang="en-US" dirty="0"/>
              <a:t> This simply means the tent can stand without the use of stakes, which speeds setup and makes a tent easy to reposition—just lift and move it to a new spot. </a:t>
            </a:r>
            <a:endParaRPr lang="en-US" dirty="0" smtClean="0"/>
          </a:p>
          <a:p>
            <a:pPr lvl="1"/>
            <a:r>
              <a:rPr lang="en-US" dirty="0" smtClean="0"/>
              <a:t>Most </a:t>
            </a:r>
            <a:r>
              <a:rPr lang="en-US" dirty="0"/>
              <a:t>tents are freestanding for this reason, though non-freestanding tents can be lighter because the pole structure doesn’t have to be as robust.</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1340768"/>
            <a:ext cx="4248472" cy="4248472"/>
          </a:xfrm>
          <a:prstGeom prst="rect">
            <a:avLst/>
          </a:prstGeom>
        </p:spPr>
      </p:pic>
    </p:spTree>
    <p:extLst>
      <p:ext uri="{BB962C8B-B14F-4D97-AF65-F5344CB8AC3E}">
        <p14:creationId xmlns:p14="http://schemas.microsoft.com/office/powerpoint/2010/main" val="1590661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a:t>
            </a:r>
            <a:r>
              <a:rPr lang="en-US" dirty="0" smtClean="0"/>
              <a:t>Setup</a:t>
            </a:r>
            <a:endParaRPr lang="en-US" dirty="0"/>
          </a:p>
        </p:txBody>
      </p:sp>
      <p:sp>
        <p:nvSpPr>
          <p:cNvPr id="3" name="Content Placeholder 2"/>
          <p:cNvSpPr>
            <a:spLocks noGrp="1"/>
          </p:cNvSpPr>
          <p:nvPr>
            <p:ph idx="1"/>
          </p:nvPr>
        </p:nvSpPr>
        <p:spPr>
          <a:xfrm>
            <a:off x="251520" y="1340768"/>
            <a:ext cx="5040560" cy="5256584"/>
          </a:xfrm>
        </p:spPr>
        <p:txBody>
          <a:bodyPr>
            <a:normAutofit/>
          </a:bodyPr>
          <a:lstStyle/>
          <a:p>
            <a:pPr lvl="1"/>
            <a:r>
              <a:rPr lang="en-US" b="1" dirty="0" smtClean="0"/>
              <a:t>Pole </a:t>
            </a:r>
            <a:r>
              <a:rPr lang="en-US" b="1" dirty="0"/>
              <a:t>hubs:</a:t>
            </a:r>
            <a:r>
              <a:rPr lang="en-US" dirty="0"/>
              <a:t> The beauty of hubs is that they take the guesswork out of assembly. You take the folded pole sections out of the bag and unfurl the skeleton, seating segments as you go. Smaller cross poles might be separate from the hub, but those are easily identified after the main pole assembly is complete. The other major benefit of hubs is that they allow tent walls to be more vertical to create a more livable interior space.</a:t>
            </a:r>
          </a:p>
          <a:p>
            <a:pPr lvl="1"/>
            <a:r>
              <a:rPr lang="en-US" b="1" dirty="0"/>
              <a:t>Pole clips:</a:t>
            </a:r>
            <a:r>
              <a:rPr lang="en-US" dirty="0"/>
              <a:t> Poles connect to tent canopies via clips, sleeves or a combination of the two. Pole sleeves’ fabric tension provides a stronger pitch, but threading poles through them can be a challenge. Pole clips are lighter and easier to attach. They also allow more airflow underneath the rainfly, which reduces condensation.</a:t>
            </a:r>
          </a:p>
          <a:p>
            <a:pPr lvl="1"/>
            <a:r>
              <a:rPr lang="en-US" b="1" dirty="0"/>
              <a:t>Color coding:</a:t>
            </a:r>
            <a:r>
              <a:rPr lang="en-US" dirty="0"/>
              <a:t> This helps you quickly orient each pole tip to the correct tent corner and helps you find which sleeves or clips go with which pole sections.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184" y="1340768"/>
            <a:ext cx="3705448" cy="20843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434" y="3534606"/>
            <a:ext cx="3682197" cy="2764271"/>
          </a:xfrm>
          <a:prstGeom prst="rect">
            <a:avLst/>
          </a:prstGeom>
        </p:spPr>
      </p:pic>
    </p:spTree>
    <p:extLst>
      <p:ext uri="{BB962C8B-B14F-4D97-AF65-F5344CB8AC3E}">
        <p14:creationId xmlns:p14="http://schemas.microsoft.com/office/powerpoint/2010/main" val="2372536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 Materials</a:t>
            </a:r>
            <a:endParaRPr lang="en-US" dirty="0"/>
          </a:p>
        </p:txBody>
      </p:sp>
      <p:sp>
        <p:nvSpPr>
          <p:cNvPr id="3" name="Content Placeholder 2"/>
          <p:cNvSpPr>
            <a:spLocks noGrp="1"/>
          </p:cNvSpPr>
          <p:nvPr>
            <p:ph idx="1"/>
          </p:nvPr>
        </p:nvSpPr>
        <p:spPr>
          <a:xfrm>
            <a:off x="3995936" y="1340768"/>
            <a:ext cx="4896544" cy="5184576"/>
          </a:xfrm>
        </p:spPr>
        <p:txBody>
          <a:bodyPr>
            <a:normAutofit fontScale="92500" lnSpcReduction="10000"/>
          </a:bodyPr>
          <a:lstStyle/>
          <a:p>
            <a:r>
              <a:rPr lang="en-US" b="1" dirty="0"/>
              <a:t>Poles: </a:t>
            </a:r>
            <a:r>
              <a:rPr lang="en-US" dirty="0"/>
              <a:t>Backpacking tents have high-strength, low-weight aluminum poles. You often see DAC (</a:t>
            </a:r>
            <a:r>
              <a:rPr lang="en-US" dirty="0" err="1"/>
              <a:t>Dongah</a:t>
            </a:r>
            <a:r>
              <a:rPr lang="en-US" dirty="0"/>
              <a:t> Aluminum Corp.) in specs because this company is the world’s pre-eminent pole maker.</a:t>
            </a:r>
          </a:p>
          <a:p>
            <a:r>
              <a:rPr lang="en-US" b="1" dirty="0"/>
              <a:t>Tent fabrics and denier: </a:t>
            </a:r>
            <a:r>
              <a:rPr lang="en-US" dirty="0"/>
              <a:t>A wide range of specialized nylons and polyesters are used in tents. One spec you occasionally see is denier (D), which is a fabric yarn’s weight (in grams) based on a 9,000-meter length of the yarn. More rugged fabrics have higher denier numbers, while lower deniers are found in more lightweight—and less durable—fabrics. Don’t compare denier unless fabrics are identical, though, because inherent differences in fabric properties have a greater effect on strength than the denier spec.</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64" y="4365104"/>
            <a:ext cx="3998218" cy="1999109"/>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00" y="1219115"/>
            <a:ext cx="2346547" cy="3116215"/>
          </a:xfrm>
          <a:prstGeom prst="rect">
            <a:avLst/>
          </a:prstGeom>
        </p:spPr>
      </p:pic>
    </p:spTree>
    <p:extLst>
      <p:ext uri="{BB962C8B-B14F-4D97-AF65-F5344CB8AC3E}">
        <p14:creationId xmlns:p14="http://schemas.microsoft.com/office/powerpoint/2010/main" val="2155110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 Care and Cleaning</a:t>
            </a:r>
            <a:endParaRPr lang="en-US" dirty="0"/>
          </a:p>
        </p:txBody>
      </p:sp>
      <p:sp>
        <p:nvSpPr>
          <p:cNvPr id="3" name="Content Placeholder 2"/>
          <p:cNvSpPr>
            <a:spLocks noGrp="1"/>
          </p:cNvSpPr>
          <p:nvPr>
            <p:ph idx="1"/>
          </p:nvPr>
        </p:nvSpPr>
        <p:spPr>
          <a:xfrm>
            <a:off x="251520" y="1340768"/>
            <a:ext cx="5040560" cy="5256584"/>
          </a:xfrm>
        </p:spPr>
        <p:txBody>
          <a:bodyPr/>
          <a:lstStyle/>
          <a:p>
            <a:r>
              <a:rPr lang="en-US" altLang="en-US" dirty="0"/>
              <a:t>Your tent is your shelter in bad weather and your protection from the elements in the great outdoors. </a:t>
            </a:r>
            <a:endParaRPr lang="en-US" altLang="en-US" dirty="0" smtClean="0"/>
          </a:p>
          <a:p>
            <a:r>
              <a:rPr lang="en-US" dirty="0"/>
              <a:t>Unlike an urban dwelling, your home in the outdoors requires only a modest amount of love and attention. </a:t>
            </a:r>
            <a:endParaRPr lang="en-US" dirty="0" smtClean="0"/>
          </a:p>
          <a:p>
            <a:r>
              <a:rPr lang="en-US" dirty="0" smtClean="0"/>
              <a:t>Treated </a:t>
            </a:r>
            <a:r>
              <a:rPr lang="en-US" dirty="0"/>
              <a:t>well, a quality tent will provide years of faithful service in the field.</a:t>
            </a:r>
          </a:p>
          <a:p>
            <a:r>
              <a:rPr lang="en-US" dirty="0" smtClean="0"/>
              <a:t>The following slides offer </a:t>
            </a:r>
            <a:r>
              <a:rPr lang="en-US" dirty="0"/>
              <a:t>a wide range of tips on how to care for your tent. </a:t>
            </a:r>
            <a:endParaRPr lang="en-US" dirty="0" smtClean="0"/>
          </a:p>
          <a:p>
            <a:r>
              <a:rPr lang="en-US" dirty="0" smtClean="0"/>
              <a:t>If </a:t>
            </a:r>
            <a:r>
              <a:rPr lang="en-US" dirty="0"/>
              <a:t>you do nothing else, though, follow these four important rules:</a:t>
            </a:r>
          </a:p>
          <a:p>
            <a:pPr lvl="1"/>
            <a:r>
              <a:rPr lang="en-US" dirty="0"/>
              <a:t>Always read the directions.</a:t>
            </a:r>
          </a:p>
          <a:p>
            <a:pPr lvl="1"/>
            <a:r>
              <a:rPr lang="en-US" dirty="0"/>
              <a:t>Be gentle with zippers and poles.</a:t>
            </a:r>
          </a:p>
          <a:p>
            <a:pPr lvl="1"/>
            <a:r>
              <a:rPr lang="en-US" dirty="0"/>
              <a:t>Clean your tent and fly from time to time.</a:t>
            </a:r>
          </a:p>
          <a:p>
            <a:pPr lvl="1"/>
            <a:r>
              <a:rPr lang="en-US" dirty="0"/>
              <a:t>Never store a tent wet.</a:t>
            </a:r>
          </a:p>
          <a:p>
            <a:endParaRPr lang="en-US" alt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3715"/>
          <a:stretch/>
        </p:blipFill>
        <p:spPr>
          <a:xfrm>
            <a:off x="5302696" y="1412776"/>
            <a:ext cx="3680048" cy="3269097"/>
          </a:xfrm>
          <a:prstGeom prst="rect">
            <a:avLst/>
          </a:prstGeom>
        </p:spPr>
      </p:pic>
    </p:spTree>
    <p:extLst>
      <p:ext uri="{BB962C8B-B14F-4D97-AF65-F5344CB8AC3E}">
        <p14:creationId xmlns:p14="http://schemas.microsoft.com/office/powerpoint/2010/main" val="206965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Setup</a:t>
            </a:r>
            <a:endParaRPr lang="en-US" dirty="0"/>
          </a:p>
        </p:txBody>
      </p:sp>
      <p:sp>
        <p:nvSpPr>
          <p:cNvPr id="3" name="Content Placeholder 2"/>
          <p:cNvSpPr>
            <a:spLocks noGrp="1"/>
          </p:cNvSpPr>
          <p:nvPr>
            <p:ph idx="1"/>
          </p:nvPr>
        </p:nvSpPr>
        <p:spPr>
          <a:xfrm>
            <a:off x="4572000" y="1340768"/>
            <a:ext cx="4320480" cy="5184576"/>
          </a:xfrm>
        </p:spPr>
        <p:txBody>
          <a:bodyPr>
            <a:normAutofit/>
          </a:bodyPr>
          <a:lstStyle/>
          <a:p>
            <a:r>
              <a:rPr lang="en-US" dirty="0"/>
              <a:t>Before heading into the wild, do a practice </a:t>
            </a:r>
            <a:r>
              <a:rPr lang="en-US" dirty="0" smtClean="0"/>
              <a:t>pitch. </a:t>
            </a:r>
            <a:r>
              <a:rPr lang="en-US" dirty="0"/>
              <a:t>Learn how to set your tent up in a no-pressure setting. Confirm that you have all the stakes, guylines and accessories you need. </a:t>
            </a:r>
            <a:endParaRPr lang="en-US" dirty="0" smtClean="0"/>
          </a:p>
          <a:p>
            <a:r>
              <a:rPr lang="en-US" dirty="0" smtClean="0"/>
              <a:t>When </a:t>
            </a:r>
            <a:r>
              <a:rPr lang="en-US" dirty="0"/>
              <a:t>you’re in the field, follow these guidelines and you’ll extend the life of your tent: </a:t>
            </a:r>
          </a:p>
          <a:p>
            <a:pPr lvl="1"/>
            <a:r>
              <a:rPr lang="en-US" b="1" dirty="0"/>
              <a:t>Look for an established campsite.</a:t>
            </a:r>
            <a:r>
              <a:rPr lang="en-US" dirty="0"/>
              <a:t> This key </a:t>
            </a:r>
            <a:r>
              <a:rPr lang="en-US" dirty="0" smtClean="0"/>
              <a:t>Leave </a:t>
            </a:r>
            <a:r>
              <a:rPr lang="en-US" dirty="0"/>
              <a:t>No Trace principle should lead you to setup spots that are smooth, level and relatively free of vegetation. </a:t>
            </a:r>
            <a:endParaRPr lang="en-US" dirty="0" smtClean="0"/>
          </a:p>
          <a:p>
            <a:pPr lvl="1"/>
            <a:r>
              <a:rPr lang="en-US" dirty="0" smtClean="0"/>
              <a:t>After </a:t>
            </a:r>
            <a:r>
              <a:rPr lang="en-US" dirty="0"/>
              <a:t>that, you only need to clear away debris (pine cones, twigs, small rocks) that could poke a hole in your tent floor. </a:t>
            </a:r>
            <a:endParaRPr lang="en-US" dirty="0" smtClean="0"/>
          </a:p>
          <a:p>
            <a:pPr lvl="1"/>
            <a:r>
              <a:rPr lang="en-US" dirty="0" smtClean="0"/>
              <a:t>Avoid </a:t>
            </a:r>
            <a:r>
              <a:rPr lang="en-US" dirty="0"/>
              <a:t>disturbing your tent site any more than that. </a:t>
            </a:r>
          </a:p>
          <a:p>
            <a:pPr lvl="1"/>
            <a:endParaRPr lang="en-US" dirty="0" smtClean="0"/>
          </a:p>
        </p:txBody>
      </p:sp>
      <p:pic>
        <p:nvPicPr>
          <p:cNvPr id="5" name="Picture 4"/>
          <p:cNvPicPr>
            <a:picLocks noChangeAspect="1"/>
          </p:cNvPicPr>
          <p:nvPr/>
        </p:nvPicPr>
        <p:blipFill>
          <a:blip r:embed="rId2"/>
          <a:stretch>
            <a:fillRect/>
          </a:stretch>
        </p:blipFill>
        <p:spPr>
          <a:xfrm>
            <a:off x="107504" y="1484784"/>
            <a:ext cx="4320480" cy="2880320"/>
          </a:xfrm>
          <a:prstGeom prst="rect">
            <a:avLst/>
          </a:prstGeom>
        </p:spPr>
      </p:pic>
    </p:spTree>
    <p:extLst>
      <p:ext uri="{BB962C8B-B14F-4D97-AF65-F5344CB8AC3E}">
        <p14:creationId xmlns:p14="http://schemas.microsoft.com/office/powerpoint/2010/main" val="3489486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Setup</a:t>
            </a:r>
            <a:endParaRPr lang="en-US" dirty="0"/>
          </a:p>
        </p:txBody>
      </p:sp>
      <p:sp>
        <p:nvSpPr>
          <p:cNvPr id="3" name="Content Placeholder 2"/>
          <p:cNvSpPr>
            <a:spLocks noGrp="1"/>
          </p:cNvSpPr>
          <p:nvPr>
            <p:ph idx="1"/>
          </p:nvPr>
        </p:nvSpPr>
        <p:spPr>
          <a:xfrm>
            <a:off x="107504" y="1340768"/>
            <a:ext cx="4320480" cy="4739712"/>
          </a:xfrm>
        </p:spPr>
        <p:txBody>
          <a:bodyPr>
            <a:normAutofit/>
          </a:bodyPr>
          <a:lstStyle/>
          <a:p>
            <a:pPr lvl="1"/>
            <a:r>
              <a:rPr lang="en-US" b="1" dirty="0" smtClean="0"/>
              <a:t>Use </a:t>
            </a:r>
            <a:r>
              <a:rPr lang="en-US" b="1" dirty="0"/>
              <a:t>a</a:t>
            </a:r>
            <a:r>
              <a:rPr lang="en-US" dirty="0"/>
              <a:t>  </a:t>
            </a:r>
            <a:r>
              <a:rPr lang="en-US" b="1" dirty="0"/>
              <a:t>footprint. </a:t>
            </a:r>
            <a:r>
              <a:rPr lang="en-US" dirty="0"/>
              <a:t>This custom-cut ground cloth is designed specifically for the floor plan of your tent. </a:t>
            </a:r>
            <a:endParaRPr lang="en-US" dirty="0" smtClean="0"/>
          </a:p>
          <a:p>
            <a:pPr lvl="1"/>
            <a:r>
              <a:rPr lang="en-US" dirty="0" smtClean="0"/>
              <a:t>A </a:t>
            </a:r>
            <a:r>
              <a:rPr lang="en-US" dirty="0"/>
              <a:t>footprint protects your tent floor from abrasion and provides a clean surface where you can pack up your tent. </a:t>
            </a:r>
            <a:endParaRPr lang="en-US" dirty="0" smtClean="0"/>
          </a:p>
          <a:p>
            <a:pPr lvl="1"/>
            <a:r>
              <a:rPr lang="en-US" dirty="0" smtClean="0"/>
              <a:t>Also</a:t>
            </a:r>
            <a:r>
              <a:rPr lang="en-US" dirty="0"/>
              <a:t>, because it doesn’t extend beyond the perimeter of your tent floor, a footprint won’t collect rainwater the way a generic ground cloth or tarp can. </a:t>
            </a:r>
            <a:endParaRPr lang="en-US" dirty="0" smtClean="0"/>
          </a:p>
          <a:p>
            <a:pPr lvl="1"/>
            <a:r>
              <a:rPr lang="en-US" dirty="0" smtClean="0"/>
              <a:t>If </a:t>
            </a:r>
            <a:r>
              <a:rPr lang="en-US" dirty="0"/>
              <a:t>using a generic ground cloth, tuck any excess material under the tent floor. </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648" y="1412776"/>
            <a:ext cx="4376957" cy="2232248"/>
          </a:xfrm>
          <a:prstGeom prst="rect">
            <a:avLst/>
          </a:prstGeom>
        </p:spPr>
      </p:pic>
    </p:spTree>
    <p:extLst>
      <p:ext uri="{BB962C8B-B14F-4D97-AF65-F5344CB8AC3E}">
        <p14:creationId xmlns:p14="http://schemas.microsoft.com/office/powerpoint/2010/main" val="50379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Setup</a:t>
            </a:r>
            <a:endParaRPr lang="en-US" dirty="0"/>
          </a:p>
        </p:txBody>
      </p:sp>
      <p:sp>
        <p:nvSpPr>
          <p:cNvPr id="3" name="Content Placeholder 2"/>
          <p:cNvSpPr>
            <a:spLocks noGrp="1"/>
          </p:cNvSpPr>
          <p:nvPr>
            <p:ph idx="1"/>
          </p:nvPr>
        </p:nvSpPr>
        <p:spPr>
          <a:xfrm>
            <a:off x="251520" y="3861048"/>
            <a:ext cx="8424936" cy="2736304"/>
          </a:xfrm>
        </p:spPr>
        <p:txBody>
          <a:bodyPr>
            <a:normAutofit/>
          </a:bodyPr>
          <a:lstStyle/>
          <a:p>
            <a:pPr lvl="1"/>
            <a:r>
              <a:rPr lang="en-US" b="1" dirty="0" smtClean="0"/>
              <a:t>Avoid </a:t>
            </a:r>
            <a:r>
              <a:rPr lang="en-US" b="1" dirty="0"/>
              <a:t>leaving your tent set up in direct sun for extended periods.</a:t>
            </a:r>
            <a:r>
              <a:rPr lang="en-US" dirty="0"/>
              <a:t> Minimizing the exposure to ultraviolet (UV) rays is a key element to increasing the life of your tent. </a:t>
            </a:r>
            <a:r>
              <a:rPr lang="en-US" b="1" dirty="0"/>
              <a:t> </a:t>
            </a:r>
            <a:endParaRPr lang="en-US" b="1" dirty="0" smtClean="0"/>
          </a:p>
          <a:p>
            <a:pPr lvl="1"/>
            <a:r>
              <a:rPr lang="en-US" dirty="0" smtClean="0"/>
              <a:t>Over </a:t>
            </a:r>
            <a:r>
              <a:rPr lang="en-US" dirty="0"/>
              <a:t>time, UV rays degrade the fabrics in the canopy and rainfly. </a:t>
            </a:r>
            <a:endParaRPr lang="en-US" dirty="0" smtClean="0"/>
          </a:p>
          <a:p>
            <a:pPr lvl="1"/>
            <a:r>
              <a:rPr lang="en-US" dirty="0" smtClean="0"/>
              <a:t>Because </a:t>
            </a:r>
            <a:r>
              <a:rPr lang="en-US" dirty="0"/>
              <a:t>the fly is more UV resistant, you can leave it on if the tent will be basking in the sun while you’re off bagging peaks or exploring. </a:t>
            </a:r>
            <a:endParaRPr lang="en-US" dirty="0" smtClean="0"/>
          </a:p>
          <a:p>
            <a:pPr lvl="1"/>
            <a:r>
              <a:rPr lang="en-US" dirty="0" smtClean="0"/>
              <a:t>Polyester flies, </a:t>
            </a:r>
            <a:r>
              <a:rPr lang="en-US" dirty="0"/>
              <a:t>which many tents have, are more UV resistant than nylon </a:t>
            </a:r>
            <a:r>
              <a:rPr lang="en-US" dirty="0" smtClean="0"/>
              <a:t>rainflies. </a:t>
            </a:r>
          </a:p>
          <a:p>
            <a:pPr lvl="1"/>
            <a:r>
              <a:rPr lang="en-US" dirty="0" smtClean="0"/>
              <a:t>If </a:t>
            </a:r>
            <a:r>
              <a:rPr lang="en-US" dirty="0"/>
              <a:t>you’ll be away for a long time, the best practice—regardless of fly material—is to move your tent completely out of the sun. </a:t>
            </a:r>
          </a:p>
        </p:txBody>
      </p:sp>
      <p:pic>
        <p:nvPicPr>
          <p:cNvPr id="5" name="Picture 4"/>
          <p:cNvPicPr>
            <a:picLocks noChangeAspect="1"/>
          </p:cNvPicPr>
          <p:nvPr/>
        </p:nvPicPr>
        <p:blipFill>
          <a:blip r:embed="rId2"/>
          <a:stretch>
            <a:fillRect/>
          </a:stretch>
        </p:blipFill>
        <p:spPr>
          <a:xfrm>
            <a:off x="1924819" y="1204578"/>
            <a:ext cx="5078338" cy="2539169"/>
          </a:xfrm>
          <a:prstGeom prst="rect">
            <a:avLst/>
          </a:prstGeom>
        </p:spPr>
      </p:pic>
    </p:spTree>
    <p:extLst>
      <p:ext uri="{BB962C8B-B14F-4D97-AF65-F5344CB8AC3E}">
        <p14:creationId xmlns:p14="http://schemas.microsoft.com/office/powerpoint/2010/main" val="360988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Setup</a:t>
            </a:r>
            <a:endParaRPr lang="en-US" dirty="0"/>
          </a:p>
        </p:txBody>
      </p:sp>
      <p:sp>
        <p:nvSpPr>
          <p:cNvPr id="3" name="Content Placeholder 2"/>
          <p:cNvSpPr>
            <a:spLocks noGrp="1"/>
          </p:cNvSpPr>
          <p:nvPr>
            <p:ph idx="1"/>
          </p:nvPr>
        </p:nvSpPr>
        <p:spPr/>
        <p:txBody>
          <a:bodyPr>
            <a:normAutofit/>
          </a:bodyPr>
          <a:lstStyle/>
          <a:p>
            <a:pPr lvl="1"/>
            <a:r>
              <a:rPr lang="en-US" b="1" dirty="0" smtClean="0"/>
              <a:t>Go </a:t>
            </a:r>
            <a:r>
              <a:rPr lang="en-US" b="1" dirty="0"/>
              <a:t>slow with the poles</a:t>
            </a:r>
            <a:r>
              <a:rPr lang="en-US" dirty="0"/>
              <a:t>. Don’t whip a pole around, trying to snap its shockcorded sections into place. You can chip a section and weaken the pole—or whack your hiking companion. Setup will go more smoothly if you unfold and fit pole sections together one at a time. </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2348880"/>
            <a:ext cx="6985000" cy="3924300"/>
          </a:xfrm>
          <a:prstGeom prst="rect">
            <a:avLst/>
          </a:prstGeom>
        </p:spPr>
      </p:pic>
    </p:spTree>
    <p:extLst>
      <p:ext uri="{BB962C8B-B14F-4D97-AF65-F5344CB8AC3E}">
        <p14:creationId xmlns:p14="http://schemas.microsoft.com/office/powerpoint/2010/main" val="132701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211960" y="879124"/>
            <a:ext cx="4932039" cy="553998"/>
          </a:xfrm>
          <a:prstGeom prst="rect">
            <a:avLst/>
          </a:prstGeom>
          <a:noFill/>
        </p:spPr>
        <p:txBody>
          <a:bodyPr wrap="square" rtlCol="0">
            <a:spAutoFit/>
          </a:bodyPr>
          <a:lstStyle/>
          <a:p>
            <a:r>
              <a:rPr lang="en-US" altLang="ko-KR" sz="3000" b="1" dirty="0">
                <a:solidFill>
                  <a:srgbClr val="48424B"/>
                </a:solidFill>
                <a:latin typeface="+mj-lt"/>
                <a:ea typeface="맑은 고딕" pitchFamily="50" charset="-127"/>
              </a:rPr>
              <a:t>CONTENTS</a:t>
            </a:r>
            <a:endParaRPr lang="ko-KR" altLang="en-US" sz="3000" b="1" dirty="0">
              <a:solidFill>
                <a:srgbClr val="48424B"/>
              </a:solidFill>
              <a:latin typeface="+mj-lt"/>
              <a:ea typeface="맑은 고딕" pitchFamily="50" charset="-127"/>
            </a:endParaRPr>
          </a:p>
        </p:txBody>
      </p:sp>
      <p:grpSp>
        <p:nvGrpSpPr>
          <p:cNvPr id="52" name="그룹 51"/>
          <p:cNvGrpSpPr/>
          <p:nvPr/>
        </p:nvGrpSpPr>
        <p:grpSpPr>
          <a:xfrm>
            <a:off x="5220072" y="1916832"/>
            <a:ext cx="3168352" cy="581656"/>
            <a:chOff x="1012131" y="1676033"/>
            <a:chExt cx="3852292" cy="581656"/>
          </a:xfrm>
        </p:grpSpPr>
        <p:grpSp>
          <p:nvGrpSpPr>
            <p:cNvPr id="53" name="그룹 66"/>
            <p:cNvGrpSpPr/>
            <p:nvPr/>
          </p:nvGrpSpPr>
          <p:grpSpPr>
            <a:xfrm>
              <a:off x="1012131" y="1676033"/>
              <a:ext cx="3852292" cy="581656"/>
              <a:chOff x="1077516" y="1824255"/>
              <a:chExt cx="3852292" cy="581656"/>
            </a:xfrm>
          </p:grpSpPr>
          <p:sp>
            <p:nvSpPr>
              <p:cNvPr id="55" name="Text Box 5"/>
              <p:cNvSpPr txBox="1">
                <a:spLocks noChangeArrowheads="1"/>
              </p:cNvSpPr>
              <p:nvPr/>
            </p:nvSpPr>
            <p:spPr bwMode="auto">
              <a:xfrm>
                <a:off x="1761157" y="1824255"/>
                <a:ext cx="2952750" cy="307777"/>
              </a:xfrm>
              <a:prstGeom prst="rect">
                <a:avLst/>
              </a:prstGeom>
              <a:noFill/>
              <a:ln w="9525">
                <a:noFill/>
                <a:miter lim="800000"/>
                <a:headEnd/>
                <a:tailEnd/>
              </a:ln>
            </p:spPr>
            <p:txBody>
              <a:bodyPr>
                <a:spAutoFit/>
              </a:bodyPr>
              <a:lstStyle/>
              <a:p>
                <a:r>
                  <a:rPr lang="en-US" altLang="ko-KR" sz="1400" b="1" dirty="0" smtClean="0">
                    <a:solidFill>
                      <a:schemeClr val="bg1"/>
                    </a:solidFill>
                    <a:cs typeface="Arial" pitchFamily="34" charset="0"/>
                  </a:rPr>
                  <a:t>Tents</a:t>
                </a:r>
                <a:endParaRPr lang="ko-KR" altLang="en-US" sz="1400" b="1" dirty="0">
                  <a:solidFill>
                    <a:schemeClr val="bg1"/>
                  </a:solidFill>
                  <a:cs typeface="Arial" pitchFamily="34" charset="0"/>
                </a:endParaRPr>
              </a:p>
            </p:txBody>
          </p:sp>
          <p:sp>
            <p:nvSpPr>
              <p:cNvPr id="56" name="Text Box 11"/>
              <p:cNvSpPr txBox="1">
                <a:spLocks noChangeArrowheads="1"/>
              </p:cNvSpPr>
              <p:nvPr/>
            </p:nvSpPr>
            <p:spPr bwMode="auto">
              <a:xfrm>
                <a:off x="1761157" y="2144301"/>
                <a:ext cx="3168651" cy="261610"/>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Choosing a Tent, Tent Care and </a:t>
                </a:r>
                <a:r>
                  <a:rPr lang="en-US" altLang="ko-KR" sz="1100" dirty="0" smtClean="0">
                    <a:solidFill>
                      <a:schemeClr val="bg1"/>
                    </a:solidFill>
                    <a:cs typeface="Arial" pitchFamily="34" charset="0"/>
                  </a:rPr>
                  <a:t>Cleaning</a:t>
                </a:r>
                <a:endParaRPr lang="en-US" altLang="ko-KR" sz="1100" dirty="0">
                  <a:solidFill>
                    <a:schemeClr val="bg1"/>
                  </a:solidFill>
                  <a:cs typeface="Arial" pitchFamily="34" charset="0"/>
                </a:endParaRPr>
              </a:p>
            </p:txBody>
          </p:sp>
          <p:sp>
            <p:nvSpPr>
              <p:cNvPr id="57" name="TextBox 13"/>
              <p:cNvSpPr txBox="1">
                <a:spLocks noChangeArrowheads="1"/>
              </p:cNvSpPr>
              <p:nvPr/>
            </p:nvSpPr>
            <p:spPr bwMode="auto">
              <a:xfrm>
                <a:off x="1077516" y="1832193"/>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01</a:t>
                </a:r>
                <a:endParaRPr lang="ko-KR" altLang="en-US" sz="2500" b="1" dirty="0">
                  <a:solidFill>
                    <a:srgbClr val="9DC1CF"/>
                  </a:solidFill>
                  <a:latin typeface="+mj-lt"/>
                  <a:ea typeface="맑은 고딕" pitchFamily="50" charset="-127"/>
                </a:endParaRPr>
              </a:p>
            </p:txBody>
          </p:sp>
        </p:grpSp>
        <p:cxnSp>
          <p:nvCxnSpPr>
            <p:cNvPr id="54" name="직선 연결선 53"/>
            <p:cNvCxnSpPr/>
            <p:nvPr/>
          </p:nvCxnSpPr>
          <p:spPr>
            <a:xfrm>
              <a:off x="1695773" y="1750687"/>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그룹 63"/>
          <p:cNvGrpSpPr/>
          <p:nvPr/>
        </p:nvGrpSpPr>
        <p:grpSpPr>
          <a:xfrm>
            <a:off x="5220072" y="3501008"/>
            <a:ext cx="3168352" cy="666293"/>
            <a:chOff x="1012131" y="3539829"/>
            <a:chExt cx="3852292" cy="666293"/>
          </a:xfrm>
        </p:grpSpPr>
        <p:grpSp>
          <p:nvGrpSpPr>
            <p:cNvPr id="65" name="그룹 68"/>
            <p:cNvGrpSpPr/>
            <p:nvPr/>
          </p:nvGrpSpPr>
          <p:grpSpPr>
            <a:xfrm>
              <a:off x="1012131" y="3539829"/>
              <a:ext cx="3852292" cy="666293"/>
              <a:chOff x="1077516" y="3624455"/>
              <a:chExt cx="3852292" cy="666293"/>
            </a:xfrm>
          </p:grpSpPr>
          <p:sp>
            <p:nvSpPr>
              <p:cNvPr id="67" name="Text Box 5"/>
              <p:cNvSpPr txBox="1">
                <a:spLocks noChangeArrowheads="1"/>
              </p:cNvSpPr>
              <p:nvPr/>
            </p:nvSpPr>
            <p:spPr bwMode="auto">
              <a:xfrm>
                <a:off x="1761158" y="3624455"/>
                <a:ext cx="2952750" cy="307975"/>
              </a:xfrm>
              <a:prstGeom prst="rect">
                <a:avLst/>
              </a:prstGeom>
              <a:noFill/>
              <a:ln w="9525">
                <a:noFill/>
                <a:miter lim="800000"/>
                <a:headEnd/>
                <a:tailEnd/>
              </a:ln>
            </p:spPr>
            <p:txBody>
              <a:bodyPr>
                <a:spAutoFit/>
              </a:bodyPr>
              <a:lstStyle/>
              <a:p>
                <a:pPr>
                  <a:defRPr/>
                </a:pPr>
                <a:r>
                  <a:rPr lang="en-US" altLang="ko-KR" sz="1400" b="1" dirty="0" smtClean="0">
                    <a:solidFill>
                      <a:schemeClr val="bg1"/>
                    </a:solidFill>
                    <a:latin typeface="+mj-lt"/>
                    <a:ea typeface="맑은 고딕" pitchFamily="50" charset="-127"/>
                  </a:rPr>
                  <a:t>Trekking Poles</a:t>
                </a:r>
                <a:endParaRPr lang="en-US" altLang="ko-KR" sz="1400" b="1" dirty="0">
                  <a:solidFill>
                    <a:schemeClr val="bg1"/>
                  </a:solidFill>
                  <a:latin typeface="+mj-lt"/>
                  <a:ea typeface="맑은 고딕" pitchFamily="50" charset="-127"/>
                </a:endParaRPr>
              </a:p>
            </p:txBody>
          </p:sp>
          <p:sp>
            <p:nvSpPr>
              <p:cNvPr id="68" name="Text Box 11"/>
              <p:cNvSpPr txBox="1">
                <a:spLocks noChangeArrowheads="1"/>
              </p:cNvSpPr>
              <p:nvPr/>
            </p:nvSpPr>
            <p:spPr bwMode="auto">
              <a:xfrm>
                <a:off x="1761157" y="3859861"/>
                <a:ext cx="3168651" cy="430887"/>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Advantages of Trekking Poles, Selecting Trekking Poles, Care of Trekking Poles </a:t>
                </a:r>
              </a:p>
            </p:txBody>
          </p:sp>
          <p:sp>
            <p:nvSpPr>
              <p:cNvPr id="69" name="TextBox 13"/>
              <p:cNvSpPr txBox="1">
                <a:spLocks noChangeArrowheads="1"/>
              </p:cNvSpPr>
              <p:nvPr/>
            </p:nvSpPr>
            <p:spPr bwMode="auto">
              <a:xfrm>
                <a:off x="1077516" y="3632393"/>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03</a:t>
                </a:r>
                <a:endParaRPr lang="ko-KR" altLang="en-US" sz="2500" b="1" dirty="0">
                  <a:solidFill>
                    <a:srgbClr val="9DC1CF"/>
                  </a:solidFill>
                  <a:latin typeface="+mj-lt"/>
                  <a:ea typeface="맑은 고딕" pitchFamily="50" charset="-127"/>
                </a:endParaRPr>
              </a:p>
            </p:txBody>
          </p:sp>
        </p:grpSp>
        <p:cxnSp>
          <p:nvCxnSpPr>
            <p:cNvPr id="66" name="직선 연결선 65"/>
            <p:cNvCxnSpPr/>
            <p:nvPr/>
          </p:nvCxnSpPr>
          <p:spPr>
            <a:xfrm>
              <a:off x="1695773" y="3628039"/>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그룹 32"/>
          <p:cNvGrpSpPr/>
          <p:nvPr/>
        </p:nvGrpSpPr>
        <p:grpSpPr>
          <a:xfrm>
            <a:off x="5220072" y="2696107"/>
            <a:ext cx="3168352" cy="666293"/>
            <a:chOff x="5328220" y="1916832"/>
            <a:chExt cx="3852292" cy="666293"/>
          </a:xfrm>
        </p:grpSpPr>
        <p:grpSp>
          <p:nvGrpSpPr>
            <p:cNvPr id="22" name="그룹 65"/>
            <p:cNvGrpSpPr/>
            <p:nvPr/>
          </p:nvGrpSpPr>
          <p:grpSpPr>
            <a:xfrm>
              <a:off x="5328220" y="1916832"/>
              <a:ext cx="3852292" cy="666293"/>
              <a:chOff x="1077516" y="904974"/>
              <a:chExt cx="3852292" cy="666293"/>
            </a:xfrm>
          </p:grpSpPr>
          <p:sp>
            <p:nvSpPr>
              <p:cNvPr id="24" name="Text Box 5"/>
              <p:cNvSpPr txBox="1">
                <a:spLocks noChangeArrowheads="1"/>
              </p:cNvSpPr>
              <p:nvPr/>
            </p:nvSpPr>
            <p:spPr bwMode="auto">
              <a:xfrm>
                <a:off x="1761157" y="904974"/>
                <a:ext cx="2952750" cy="307777"/>
              </a:xfrm>
              <a:prstGeom prst="rect">
                <a:avLst/>
              </a:prstGeom>
              <a:noFill/>
              <a:ln w="9525">
                <a:noFill/>
                <a:miter lim="800000"/>
                <a:headEnd/>
                <a:tailEnd/>
              </a:ln>
            </p:spPr>
            <p:txBody>
              <a:bodyPr>
                <a:spAutoFit/>
              </a:bodyPr>
              <a:lstStyle/>
              <a:p>
                <a:r>
                  <a:rPr lang="en-US" altLang="ko-KR" sz="1400" b="1" dirty="0">
                    <a:solidFill>
                      <a:schemeClr val="bg1"/>
                    </a:solidFill>
                    <a:ea typeface="맑은 고딕" pitchFamily="50" charset="-127"/>
                  </a:rPr>
                  <a:t>Moisture </a:t>
                </a:r>
                <a:r>
                  <a:rPr lang="en-US" altLang="ko-KR" sz="1400" b="1" dirty="0" smtClean="0">
                    <a:solidFill>
                      <a:schemeClr val="bg1"/>
                    </a:solidFill>
                    <a:ea typeface="맑은 고딕" pitchFamily="50" charset="-127"/>
                  </a:rPr>
                  <a:t>Control</a:t>
                </a:r>
                <a:endParaRPr lang="en-US" altLang="ko-KR" sz="1400" b="1" dirty="0">
                  <a:solidFill>
                    <a:schemeClr val="bg1"/>
                  </a:solidFill>
                  <a:ea typeface="맑은 고딕" pitchFamily="50" charset="-127"/>
                </a:endParaRPr>
              </a:p>
            </p:txBody>
          </p:sp>
          <p:sp>
            <p:nvSpPr>
              <p:cNvPr id="25" name="Text Box 11"/>
              <p:cNvSpPr txBox="1">
                <a:spLocks noChangeArrowheads="1"/>
              </p:cNvSpPr>
              <p:nvPr/>
            </p:nvSpPr>
            <p:spPr bwMode="auto">
              <a:xfrm>
                <a:off x="1761157" y="1140380"/>
                <a:ext cx="3168651" cy="430887"/>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Rain Gear, Keeping the Pack and Contents Dry, Rain Fly</a:t>
                </a:r>
              </a:p>
            </p:txBody>
          </p:sp>
          <p:sp>
            <p:nvSpPr>
              <p:cNvPr id="26" name="TextBox 13"/>
              <p:cNvSpPr txBox="1">
                <a:spLocks noChangeArrowheads="1"/>
              </p:cNvSpPr>
              <p:nvPr/>
            </p:nvSpPr>
            <p:spPr bwMode="auto">
              <a:xfrm>
                <a:off x="1077516" y="912912"/>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02</a:t>
                </a:r>
                <a:endParaRPr lang="ko-KR" altLang="en-US" sz="2500" b="1" dirty="0">
                  <a:solidFill>
                    <a:srgbClr val="9DC1CF"/>
                  </a:solidFill>
                  <a:latin typeface="+mj-lt"/>
                  <a:ea typeface="맑은 고딕" pitchFamily="50" charset="-127"/>
                </a:endParaRPr>
              </a:p>
            </p:txBody>
          </p:sp>
        </p:grpSp>
        <p:cxnSp>
          <p:nvCxnSpPr>
            <p:cNvPr id="23" name="직선 연결선 2"/>
            <p:cNvCxnSpPr/>
            <p:nvPr/>
          </p:nvCxnSpPr>
          <p:spPr>
            <a:xfrm>
              <a:off x="6011862" y="2008984"/>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474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Use</a:t>
            </a:r>
            <a:endParaRPr lang="en-US" dirty="0"/>
          </a:p>
        </p:txBody>
      </p:sp>
      <p:sp>
        <p:nvSpPr>
          <p:cNvPr id="3" name="Content Placeholder 2"/>
          <p:cNvSpPr>
            <a:spLocks noGrp="1"/>
          </p:cNvSpPr>
          <p:nvPr>
            <p:ph idx="1"/>
          </p:nvPr>
        </p:nvSpPr>
        <p:spPr>
          <a:xfrm>
            <a:off x="251520" y="3933056"/>
            <a:ext cx="8568952" cy="2448272"/>
          </a:xfrm>
        </p:spPr>
        <p:txBody>
          <a:bodyPr>
            <a:normAutofit lnSpcReduction="10000"/>
          </a:bodyPr>
          <a:lstStyle/>
          <a:p>
            <a:r>
              <a:rPr lang="en-US" b="1" dirty="0"/>
              <a:t>Be gentle with your zippers. </a:t>
            </a:r>
            <a:r>
              <a:rPr lang="en-US" dirty="0"/>
              <a:t>Don’t force a stuck zipper. Instead, hold the zipper track with one hand and gently back the slider up, wiggling it from side to side until the stuck fabric is free. If the zipper splits, gently back it up until it re-engages. If it continues to split, take a pair of pliers and gently squeeze the zipper slider to give it a slightly tighter hold on the zipper track. Be careful not to overtighten and jam the slider, though. </a:t>
            </a:r>
          </a:p>
          <a:p>
            <a:r>
              <a:rPr lang="en-US" b="1" dirty="0"/>
              <a:t>Leave boots outside or in the vestibule.</a:t>
            </a:r>
            <a:r>
              <a:rPr lang="en-US" dirty="0"/>
              <a:t> Dirt, grit and pebbles falling onto the tent floor will be perfectly positioned to abrade and puncture your tent.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196752"/>
            <a:ext cx="5726410" cy="2634149"/>
          </a:xfrm>
          <a:prstGeom prst="rect">
            <a:avLst/>
          </a:prstGeom>
        </p:spPr>
      </p:pic>
    </p:spTree>
    <p:extLst>
      <p:ext uri="{BB962C8B-B14F-4D97-AF65-F5344CB8AC3E}">
        <p14:creationId xmlns:p14="http://schemas.microsoft.com/office/powerpoint/2010/main" val="342835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a:t>
            </a:r>
            <a:r>
              <a:rPr lang="en-US" dirty="0" smtClean="0"/>
              <a:t>Use</a:t>
            </a:r>
            <a:endParaRPr lang="en-US" dirty="0"/>
          </a:p>
        </p:txBody>
      </p:sp>
      <p:sp>
        <p:nvSpPr>
          <p:cNvPr id="3" name="Content Placeholder 2"/>
          <p:cNvSpPr>
            <a:spLocks noGrp="1"/>
          </p:cNvSpPr>
          <p:nvPr>
            <p:ph idx="1"/>
          </p:nvPr>
        </p:nvSpPr>
        <p:spPr>
          <a:xfrm>
            <a:off x="251520" y="1340768"/>
            <a:ext cx="4176464" cy="3600400"/>
          </a:xfrm>
        </p:spPr>
        <p:txBody>
          <a:bodyPr>
            <a:normAutofit lnSpcReduction="10000"/>
          </a:bodyPr>
          <a:lstStyle/>
          <a:p>
            <a:r>
              <a:rPr lang="en-US" dirty="0" smtClean="0"/>
              <a:t>Keep </a:t>
            </a:r>
            <a:r>
              <a:rPr lang="en-US" dirty="0"/>
              <a:t>food and fragrant personal products in a secure container outside of the tent. Little creatures will chew through the fabric in search of their next meal. </a:t>
            </a:r>
          </a:p>
          <a:p>
            <a:r>
              <a:rPr lang="en-US" dirty="0"/>
              <a:t>Your tent is not a dog kennel, so never leave an unsupervised dog inside it. Teeth and claws can do serious damage to tent materials when your faithful companion decides it’s time to join you outside.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467" y="1412775"/>
            <a:ext cx="4644517" cy="3096345"/>
          </a:xfrm>
          <a:prstGeom prst="rect">
            <a:avLst/>
          </a:prstGeom>
        </p:spPr>
      </p:pic>
    </p:spTree>
    <p:extLst>
      <p:ext uri="{BB962C8B-B14F-4D97-AF65-F5344CB8AC3E}">
        <p14:creationId xmlns:p14="http://schemas.microsoft.com/office/powerpoint/2010/main" val="232983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Break </a:t>
            </a:r>
            <a:r>
              <a:rPr lang="en-US" dirty="0" smtClean="0"/>
              <a:t>Down</a:t>
            </a:r>
            <a:endParaRPr lang="en-US" dirty="0"/>
          </a:p>
        </p:txBody>
      </p:sp>
      <p:sp>
        <p:nvSpPr>
          <p:cNvPr id="3" name="Content Placeholder 2"/>
          <p:cNvSpPr>
            <a:spLocks noGrp="1"/>
          </p:cNvSpPr>
          <p:nvPr>
            <p:ph idx="1"/>
          </p:nvPr>
        </p:nvSpPr>
        <p:spPr>
          <a:xfrm>
            <a:off x="3563888" y="1340768"/>
            <a:ext cx="5328592" cy="4739712"/>
          </a:xfrm>
        </p:spPr>
        <p:txBody>
          <a:bodyPr>
            <a:normAutofit/>
          </a:bodyPr>
          <a:lstStyle/>
          <a:p>
            <a:r>
              <a:rPr lang="en-US" b="1" dirty="0"/>
              <a:t>Shake your tent out.</a:t>
            </a:r>
            <a:r>
              <a:rPr lang="en-US" dirty="0"/>
              <a:t> Clean out dirt and debris and remove trash before you pack up. If your tent is freestanding, this is easier because the poles help hold the tent open while you dump out the dirt. </a:t>
            </a:r>
          </a:p>
          <a:p>
            <a:r>
              <a:rPr lang="en-US" b="1" dirty="0"/>
              <a:t>When removing a shockcorded pole from your tent, push rather than pull. </a:t>
            </a:r>
            <a:r>
              <a:rPr lang="en-US" dirty="0"/>
              <a:t>If you pull and the other pole end or a pole section gets hung up, then you can put undue stress on the elastic cord. </a:t>
            </a:r>
          </a:p>
          <a:p>
            <a:r>
              <a:rPr lang="en-US" b="1" dirty="0"/>
              <a:t>Start in the middle when you</a:t>
            </a:r>
            <a:r>
              <a:rPr lang="en-US" dirty="0"/>
              <a:t> </a:t>
            </a:r>
            <a:r>
              <a:rPr lang="en-US" b="1" dirty="0"/>
              <a:t>break down your poles</a:t>
            </a:r>
            <a:r>
              <a:rPr lang="en-US" dirty="0"/>
              <a:t> </a:t>
            </a:r>
            <a:r>
              <a:rPr lang="en-US" b="1" dirty="0"/>
              <a:t>.</a:t>
            </a:r>
            <a:r>
              <a:rPr lang="en-US" dirty="0"/>
              <a:t> This evenly distributes tension along the cord. Repeat this trick on each subsequent half section until your pole is fully folded. </a:t>
            </a:r>
          </a:p>
          <a:p>
            <a:endParaRPr lang="en-US" dirty="0"/>
          </a:p>
        </p:txBody>
      </p:sp>
      <p:pic>
        <p:nvPicPr>
          <p:cNvPr id="5" name="Picture 4"/>
          <p:cNvPicPr>
            <a:picLocks noChangeAspect="1"/>
          </p:cNvPicPr>
          <p:nvPr/>
        </p:nvPicPr>
        <p:blipFill>
          <a:blip r:embed="rId2"/>
          <a:stretch>
            <a:fillRect/>
          </a:stretch>
        </p:blipFill>
        <p:spPr>
          <a:xfrm>
            <a:off x="323528" y="1315203"/>
            <a:ext cx="3126907" cy="4653136"/>
          </a:xfrm>
          <a:prstGeom prst="rect">
            <a:avLst/>
          </a:prstGeom>
        </p:spPr>
      </p:pic>
    </p:spTree>
    <p:extLst>
      <p:ext uri="{BB962C8B-B14F-4D97-AF65-F5344CB8AC3E}">
        <p14:creationId xmlns:p14="http://schemas.microsoft.com/office/powerpoint/2010/main" val="1408326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During Break </a:t>
            </a:r>
            <a:r>
              <a:rPr lang="en-US" dirty="0" smtClean="0"/>
              <a:t>Down</a:t>
            </a:r>
            <a:endParaRPr lang="en-US" dirty="0"/>
          </a:p>
        </p:txBody>
      </p:sp>
      <p:sp>
        <p:nvSpPr>
          <p:cNvPr id="3" name="Content Placeholder 2"/>
          <p:cNvSpPr>
            <a:spLocks noGrp="1"/>
          </p:cNvSpPr>
          <p:nvPr>
            <p:ph idx="1"/>
          </p:nvPr>
        </p:nvSpPr>
        <p:spPr>
          <a:xfrm>
            <a:off x="251520" y="1340768"/>
            <a:ext cx="4464496" cy="4739712"/>
          </a:xfrm>
        </p:spPr>
        <p:txBody>
          <a:bodyPr>
            <a:normAutofit fontScale="92500" lnSpcReduction="20000"/>
          </a:bodyPr>
          <a:lstStyle/>
          <a:p>
            <a:r>
              <a:rPr lang="en-US" b="1" dirty="0" smtClean="0"/>
              <a:t>Dry </a:t>
            </a:r>
            <a:r>
              <a:rPr lang="en-US" b="1" dirty="0"/>
              <a:t>before stuff-sacking.</a:t>
            </a:r>
            <a:r>
              <a:rPr lang="en-US" dirty="0"/>
              <a:t> Even a well-ventilated tent accumulates condensation, often under the floor and rainfly. Moisture left on a tent does damage (see below), so dry it as much as possible before packing up and hitting the trail each day. You can drape your tent and fly over a branch, a bush or a boulder, but be careful not to poke or snag the fabric. </a:t>
            </a:r>
          </a:p>
          <a:p>
            <a:r>
              <a:rPr lang="en-US" dirty="0"/>
              <a:t>If you must pack up in wet conditions, make sure to dry the tent as soon as you get back. If it’s a sunny day, set it up in the yard; if the weather is wet, hang your tent to dry in a garage or a non-carpeted room.</a:t>
            </a:r>
          </a:p>
          <a:p>
            <a:r>
              <a:rPr lang="en-US" b="1" dirty="0"/>
              <a:t>Roll up your tent rather than stuffing it like a sleeping bag.</a:t>
            </a:r>
            <a:r>
              <a:rPr lang="en-US" dirty="0"/>
              <a:t> That’s less stressful on fabrics and coatings.</a:t>
            </a:r>
          </a:p>
          <a:p>
            <a:endParaRPr lang="en-US" dirty="0"/>
          </a:p>
        </p:txBody>
      </p:sp>
      <p:pic>
        <p:nvPicPr>
          <p:cNvPr id="6" name="Picture 5"/>
          <p:cNvPicPr>
            <a:picLocks noChangeAspect="1"/>
          </p:cNvPicPr>
          <p:nvPr/>
        </p:nvPicPr>
        <p:blipFill>
          <a:blip r:embed="rId2"/>
          <a:stretch>
            <a:fillRect/>
          </a:stretch>
        </p:blipFill>
        <p:spPr>
          <a:xfrm>
            <a:off x="4860032" y="1484784"/>
            <a:ext cx="4032448" cy="3024336"/>
          </a:xfrm>
          <a:prstGeom prst="rect">
            <a:avLst/>
          </a:prstGeom>
        </p:spPr>
      </p:pic>
    </p:spTree>
    <p:extLst>
      <p:ext uri="{BB962C8B-B14F-4D97-AF65-F5344CB8AC3E}">
        <p14:creationId xmlns:p14="http://schemas.microsoft.com/office/powerpoint/2010/main" val="344585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at </a:t>
            </a:r>
            <a:r>
              <a:rPr lang="en-US" dirty="0" smtClean="0"/>
              <a:t>Home</a:t>
            </a:r>
            <a:endParaRPr lang="en-US" dirty="0"/>
          </a:p>
        </p:txBody>
      </p:sp>
      <p:sp>
        <p:nvSpPr>
          <p:cNvPr id="3" name="Content Placeholder 2"/>
          <p:cNvSpPr>
            <a:spLocks noGrp="1"/>
          </p:cNvSpPr>
          <p:nvPr>
            <p:ph idx="1"/>
          </p:nvPr>
        </p:nvSpPr>
        <p:spPr>
          <a:xfrm>
            <a:off x="251520" y="4437112"/>
            <a:ext cx="8424935" cy="2072373"/>
          </a:xfrm>
        </p:spPr>
        <p:txBody>
          <a:bodyPr>
            <a:normAutofit/>
          </a:bodyPr>
          <a:lstStyle/>
          <a:p>
            <a:r>
              <a:rPr lang="en-US" b="1" dirty="0"/>
              <a:t>Thoroughly air-dry your tent after trips and cleanings.</a:t>
            </a:r>
            <a:r>
              <a:rPr lang="en-US" dirty="0"/>
              <a:t> There’s no such thing as too much drying time. Set it up indoors or in a shaded outdoor spot. If you don’t have enough space to pitch it, drape it or hang it until dry.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080" y="1268760"/>
            <a:ext cx="5941813" cy="3096344"/>
          </a:xfrm>
          <a:prstGeom prst="rect">
            <a:avLst/>
          </a:prstGeom>
        </p:spPr>
      </p:pic>
    </p:spTree>
    <p:extLst>
      <p:ext uri="{BB962C8B-B14F-4D97-AF65-F5344CB8AC3E}">
        <p14:creationId xmlns:p14="http://schemas.microsoft.com/office/powerpoint/2010/main" val="1194074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Tent Care at </a:t>
            </a:r>
            <a:r>
              <a:rPr lang="en-US" dirty="0" smtClean="0"/>
              <a:t>Home</a:t>
            </a:r>
            <a:endParaRPr lang="en-US" dirty="0"/>
          </a:p>
        </p:txBody>
      </p:sp>
      <p:sp>
        <p:nvSpPr>
          <p:cNvPr id="3" name="Content Placeholder 2"/>
          <p:cNvSpPr>
            <a:spLocks noGrp="1"/>
          </p:cNvSpPr>
          <p:nvPr>
            <p:ph idx="1"/>
          </p:nvPr>
        </p:nvSpPr>
        <p:spPr>
          <a:xfrm>
            <a:off x="251520" y="4005064"/>
            <a:ext cx="8424936" cy="2520280"/>
          </a:xfrm>
        </p:spPr>
        <p:txBody>
          <a:bodyPr>
            <a:normAutofit fontScale="92500"/>
          </a:bodyPr>
          <a:lstStyle/>
          <a:p>
            <a:pPr marL="347663" indent="-347663"/>
            <a:r>
              <a:rPr lang="en-US" b="1" dirty="0"/>
              <a:t>Make sure your tent is 100 percent dry before storing it</a:t>
            </a:r>
            <a:r>
              <a:rPr lang="en-US" dirty="0"/>
              <a:t>. No tent-care rule is more important. Damp fabrics grow mildew, giving tents a funky smell and harming polyurethane waterproof coatings. Over time, moisture also starts to chemically break down coatings. A neglected tent that becomes flaky, tacky or smelly is a candidate for serious intervention or replacement. </a:t>
            </a:r>
          </a:p>
          <a:p>
            <a:pPr marL="347663" indent="-347663"/>
            <a:r>
              <a:rPr lang="en-US" b="1" dirty="0"/>
              <a:t>Store your tent loosely in a cool, dry place</a:t>
            </a:r>
            <a:r>
              <a:rPr lang="en-US" dirty="0"/>
              <a:t>. Though nicely compact for backpacking, the stuff sack is a poor choice for long-term storage. You want tent fabrics to relax and breathe. An old pillowcase or similarly sized mesh bag is ideal. </a:t>
            </a:r>
          </a:p>
          <a:p>
            <a:endParaRPr lang="en-US" dirty="0"/>
          </a:p>
        </p:txBody>
      </p:sp>
      <p:pic>
        <p:nvPicPr>
          <p:cNvPr id="7" name="Picture 6"/>
          <p:cNvPicPr>
            <a:picLocks noChangeAspect="1"/>
          </p:cNvPicPr>
          <p:nvPr/>
        </p:nvPicPr>
        <p:blipFill>
          <a:blip r:embed="rId2"/>
          <a:stretch>
            <a:fillRect/>
          </a:stretch>
        </p:blipFill>
        <p:spPr>
          <a:xfrm>
            <a:off x="1744799" y="1196752"/>
            <a:ext cx="5438378" cy="2719189"/>
          </a:xfrm>
          <a:prstGeom prst="rect">
            <a:avLst/>
          </a:prstGeom>
        </p:spPr>
      </p:pic>
    </p:spTree>
    <p:extLst>
      <p:ext uri="{BB962C8B-B14F-4D97-AF65-F5344CB8AC3E}">
        <p14:creationId xmlns:p14="http://schemas.microsoft.com/office/powerpoint/2010/main" val="1868247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Clean Your </a:t>
            </a:r>
            <a:r>
              <a:rPr lang="en-US" dirty="0" smtClean="0"/>
              <a:t>Tent</a:t>
            </a:r>
            <a:endParaRPr lang="en-US" dirty="0"/>
          </a:p>
        </p:txBody>
      </p:sp>
      <p:sp>
        <p:nvSpPr>
          <p:cNvPr id="3" name="Content Placeholder 2"/>
          <p:cNvSpPr>
            <a:spLocks noGrp="1"/>
          </p:cNvSpPr>
          <p:nvPr>
            <p:ph idx="1"/>
          </p:nvPr>
        </p:nvSpPr>
        <p:spPr>
          <a:xfrm>
            <a:off x="4427984" y="1340768"/>
            <a:ext cx="4464496" cy="5184576"/>
          </a:xfrm>
        </p:spPr>
        <p:txBody>
          <a:bodyPr>
            <a:normAutofit fontScale="85000" lnSpcReduction="20000"/>
          </a:bodyPr>
          <a:lstStyle/>
          <a:p>
            <a:r>
              <a:rPr lang="en-US" b="1" dirty="0"/>
              <a:t>Clean your tent after any long camping trip</a:t>
            </a:r>
            <a:r>
              <a:rPr lang="en-US" dirty="0"/>
              <a:t>, especially if it was exposed to sand, fine dust, bird droppings or tree sap. If you do a lot of short trips, give your tent a gentle cleaning once per season. </a:t>
            </a:r>
            <a:r>
              <a:rPr lang="en-US" dirty="0" smtClean="0"/>
              <a:t> </a:t>
            </a:r>
            <a:endParaRPr lang="en-US" dirty="0"/>
          </a:p>
          <a:p>
            <a:r>
              <a:rPr lang="en-US" b="1" dirty="0"/>
              <a:t>Never machine-wash or machine-dry a tent.</a:t>
            </a:r>
            <a:r>
              <a:rPr lang="en-US" dirty="0"/>
              <a:t> A washer, especially a top-loader with an agitator, can stretch or tear fabric, mesh and seams. Dryers can do the same, and can generate enough heat to do damage as well.   </a:t>
            </a:r>
          </a:p>
          <a:p>
            <a:r>
              <a:rPr lang="en-US" b="1" dirty="0"/>
              <a:t>Do a basic cleaning</a:t>
            </a:r>
            <a:r>
              <a:rPr lang="en-US" dirty="0"/>
              <a:t>. Use a non-abrasive sponge, cold water and a non-detergent soap. Gently scrub soiled areas by hand, being extra gentle on coated areas of the floor and fly.   </a:t>
            </a:r>
          </a:p>
          <a:p>
            <a:r>
              <a:rPr lang="en-US" b="1" dirty="0"/>
              <a:t>Avoid household cleaners </a:t>
            </a:r>
            <a:r>
              <a:rPr lang="en-US" dirty="0"/>
              <a:t>such as harsh dish soaps, bleach, spot removers or laundry presoaking products. Most household soaps are perfumed, which will ultimately attract insects, rodents and bigger creatures. Most of these soaps also impair a tent's durable water repellent (DWR) coating.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81" y="1412776"/>
            <a:ext cx="4070226" cy="2170787"/>
          </a:xfrm>
          <a:prstGeom prst="rect">
            <a:avLst/>
          </a:prstGeom>
        </p:spPr>
      </p:pic>
    </p:spTree>
    <p:extLst>
      <p:ext uri="{BB962C8B-B14F-4D97-AF65-F5344CB8AC3E}">
        <p14:creationId xmlns:p14="http://schemas.microsoft.com/office/powerpoint/2010/main" val="222469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Waterproofing Tent Seams and </a:t>
            </a:r>
            <a:r>
              <a:rPr lang="en-US" dirty="0" smtClean="0"/>
              <a:t>Coatings</a:t>
            </a:r>
            <a:endParaRPr lang="en-US" dirty="0"/>
          </a:p>
        </p:txBody>
      </p:sp>
      <p:sp>
        <p:nvSpPr>
          <p:cNvPr id="3" name="Content Placeholder 2"/>
          <p:cNvSpPr>
            <a:spLocks noGrp="1"/>
          </p:cNvSpPr>
          <p:nvPr>
            <p:ph idx="1"/>
          </p:nvPr>
        </p:nvSpPr>
        <p:spPr>
          <a:xfrm>
            <a:off x="251520" y="3548458"/>
            <a:ext cx="8640960" cy="3120902"/>
          </a:xfrm>
        </p:spPr>
        <p:txBody>
          <a:bodyPr>
            <a:normAutofit fontScale="85000" lnSpcReduction="10000"/>
          </a:bodyPr>
          <a:lstStyle/>
          <a:p>
            <a:r>
              <a:rPr lang="en-US" b="1" dirty="0"/>
              <a:t>Re-waterproofing a tent or rainfly </a:t>
            </a:r>
            <a:r>
              <a:rPr lang="en-US" dirty="0"/>
              <a:t>is an easy way to extend the life of your tent. Most tent sealing products need 24 hours to dry completely, so make sure you have a designated space free from debris where the tent can be spread out for a day to dry.   </a:t>
            </a:r>
          </a:p>
          <a:p>
            <a:r>
              <a:rPr lang="en-US" b="1" dirty="0"/>
              <a:t>Reseal leaky seams.</a:t>
            </a:r>
            <a:r>
              <a:rPr lang="en-US" dirty="0"/>
              <a:t> Most tents are sold with seams already sealed, usually via seam tape. Seams are vulnerable areas, so inspect them periodically for damage. If the seam tape fails, gently remove the sections of tape that are peeling off. The tape leaves a residue on the inside of the seam, so apply new seam sealer to the outside of the fabric. You can also fix tiny holes in the main tent fabric with seam sealer.   </a:t>
            </a:r>
          </a:p>
          <a:p>
            <a:r>
              <a:rPr lang="en-US" b="1" dirty="0" smtClean="0"/>
              <a:t>Be </a:t>
            </a:r>
            <a:r>
              <a:rPr lang="en-US" b="1" dirty="0"/>
              <a:t>sure to get the correct product for your tent’s fabric and coatings.</a:t>
            </a:r>
            <a:r>
              <a:rPr lang="en-US" dirty="0"/>
              <a:t> Most </a:t>
            </a:r>
            <a:r>
              <a:rPr lang="en-US" dirty="0" smtClean="0"/>
              <a:t>rainflies </a:t>
            </a:r>
            <a:r>
              <a:rPr lang="en-US" dirty="0"/>
              <a:t>are polyester or nylon and have a polyurethane coating. A few are lightweight nylon infused with silicone (which never needs recoating). Each type of material requires a coating and seam sealer formulated specifically for that fabric.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47" y="1124744"/>
            <a:ext cx="4740506" cy="2254374"/>
          </a:xfrm>
          <a:prstGeom prst="rect">
            <a:avLst/>
          </a:prstGeom>
        </p:spPr>
      </p:pic>
    </p:spTree>
    <p:extLst>
      <p:ext uri="{BB962C8B-B14F-4D97-AF65-F5344CB8AC3E}">
        <p14:creationId xmlns:p14="http://schemas.microsoft.com/office/powerpoint/2010/main" val="1276957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323528" y="2795855"/>
            <a:ext cx="4572000" cy="2531487"/>
            <a:chOff x="1633818" y="2178561"/>
            <a:chExt cx="4670145" cy="2531487"/>
          </a:xfrm>
        </p:grpSpPr>
        <p:sp>
          <p:nvSpPr>
            <p:cNvPr id="19" name="Text Box 4"/>
            <p:cNvSpPr txBox="1">
              <a:spLocks noChangeArrowheads="1"/>
            </p:cNvSpPr>
            <p:nvPr/>
          </p:nvSpPr>
          <p:spPr bwMode="auto">
            <a:xfrm>
              <a:off x="3176802" y="2178561"/>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02</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1633818" y="2955722"/>
              <a:ext cx="4670145" cy="175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Moisture Control</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572000" y="2852936"/>
            <a:ext cx="4464496"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Rain Gear</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Keeping Pack and Contents Dry</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Rain Fly</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2413204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Keeping Moisture Out and </a:t>
            </a:r>
            <a:r>
              <a:rPr lang="en-US" altLang="en-US" dirty="0" smtClean="0"/>
              <a:t>Letting </a:t>
            </a:r>
            <a:r>
              <a:rPr lang="en-US" altLang="en-US" dirty="0"/>
              <a:t>It </a:t>
            </a:r>
            <a:r>
              <a:rPr lang="en-US" altLang="en-US" dirty="0" smtClean="0"/>
              <a:t>Out</a:t>
            </a:r>
            <a:endParaRPr lang="en-US" dirty="0"/>
          </a:p>
        </p:txBody>
      </p:sp>
      <p:sp>
        <p:nvSpPr>
          <p:cNvPr id="3" name="Content Placeholder 2"/>
          <p:cNvSpPr>
            <a:spLocks noGrp="1"/>
          </p:cNvSpPr>
          <p:nvPr>
            <p:ph idx="1"/>
          </p:nvPr>
        </p:nvSpPr>
        <p:spPr/>
        <p:txBody>
          <a:bodyPr>
            <a:normAutofit fontScale="92500" lnSpcReduction="10000"/>
          </a:bodyPr>
          <a:lstStyle/>
          <a:p>
            <a:r>
              <a:rPr lang="en-US" dirty="0"/>
              <a:t>While backpacking during an all-day rain presents its own challenges when it comes to staying dry – or as dry as possible – protecting your gear and the items in your pack that must stay dry comes with its own set of considerations. </a:t>
            </a:r>
            <a:endParaRPr lang="en-US" dirty="0" smtClean="0"/>
          </a:p>
          <a:p>
            <a:r>
              <a:rPr lang="en-US" dirty="0" smtClean="0"/>
              <a:t>Having </a:t>
            </a:r>
            <a:r>
              <a:rPr lang="en-US" dirty="0"/>
              <a:t>a dry jacket, clothes, and a dry sleep system at the end of a long rainy day is not only backpacking luxury, it’s also critical to our safety on the </a:t>
            </a:r>
            <a:r>
              <a:rPr lang="en-US" dirty="0" smtClean="0"/>
              <a:t>trail (think hypothermia). </a:t>
            </a:r>
          </a:p>
          <a:p>
            <a:r>
              <a:rPr lang="en-US" dirty="0" smtClean="0"/>
              <a:t>And </a:t>
            </a:r>
            <a:r>
              <a:rPr lang="en-US" dirty="0"/>
              <a:t>whether rain is in the forecast or not, in most backpacking locations we still need a strategy to keep our gear dry in the case of an unexpected dunk during a creek crossing, or even in the event of a leaky hydration reservoir inside our pack. </a:t>
            </a:r>
            <a:endParaRPr lang="en-US" dirty="0" smtClean="0"/>
          </a:p>
          <a:p>
            <a:r>
              <a:rPr lang="en-US" altLang="en-US" dirty="0" smtClean="0"/>
              <a:t>One </a:t>
            </a:r>
            <a:r>
              <a:rPr lang="en-US" altLang="en-US" dirty="0"/>
              <a:t>common fallacy is to seek the "ONE" solution to this problem rather than to think in terms of redundant moisture barriers. </a:t>
            </a:r>
            <a:endParaRPr lang="en-US" altLang="en-US" dirty="0" smtClean="0"/>
          </a:p>
          <a:p>
            <a:r>
              <a:rPr lang="en-US" altLang="en-US" dirty="0" smtClean="0"/>
              <a:t>The </a:t>
            </a:r>
            <a:r>
              <a:rPr lang="en-US" altLang="en-US" dirty="0"/>
              <a:t>combination of properly fitted pack cover, water resistant pack fabric, and waterproof packaging provides good assurance against moisture spoiling packed gear. </a:t>
            </a:r>
            <a:endParaRPr lang="en-US" altLang="en-US" dirty="0" smtClean="0"/>
          </a:p>
          <a:p>
            <a:r>
              <a:rPr lang="en-US" altLang="en-US" dirty="0" smtClean="0"/>
              <a:t>Redundancy </a:t>
            </a:r>
            <a:r>
              <a:rPr lang="en-US" altLang="en-US" dirty="0"/>
              <a:t>may add some weight, but plastic bags, the usual efficient solutions, are light in weight relative to other gear -- and a lot lighter than water soaked gear. </a:t>
            </a:r>
            <a:endParaRPr lang="en-US" altLang="en-US" dirty="0" smtClean="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193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825316" y="2983108"/>
            <a:ext cx="2749294" cy="1656807"/>
            <a:chOff x="3167844" y="2365814"/>
            <a:chExt cx="2808312" cy="1656807"/>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01</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Tents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2318" y="2983108"/>
            <a:ext cx="3966145"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Choosing a Tent</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Tent Care and Cleaning</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1037918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Things to </a:t>
            </a:r>
            <a:r>
              <a:rPr lang="en-US" altLang="en-US" dirty="0" smtClean="0"/>
              <a:t>Consider about Getting Wet </a:t>
            </a:r>
            <a:r>
              <a:rPr lang="en-US" altLang="en-US" dirty="0"/>
              <a:t>while </a:t>
            </a:r>
            <a:r>
              <a:rPr lang="en-US" altLang="en-US" dirty="0" smtClean="0"/>
              <a:t>Backpacking </a:t>
            </a:r>
            <a:endParaRPr lang="en-US" dirty="0"/>
          </a:p>
        </p:txBody>
      </p:sp>
      <p:sp>
        <p:nvSpPr>
          <p:cNvPr id="3" name="Content Placeholder 2"/>
          <p:cNvSpPr>
            <a:spLocks noGrp="1"/>
          </p:cNvSpPr>
          <p:nvPr>
            <p:ph idx="1"/>
          </p:nvPr>
        </p:nvSpPr>
        <p:spPr>
          <a:xfrm>
            <a:off x="251520" y="1340768"/>
            <a:ext cx="5400600" cy="5184576"/>
          </a:xfrm>
        </p:spPr>
        <p:txBody>
          <a:bodyPr/>
          <a:lstStyle/>
          <a:p>
            <a:pPr marL="0" indent="0">
              <a:buNone/>
            </a:pPr>
            <a:r>
              <a:rPr lang="en-US" altLang="en-US" b="1" dirty="0"/>
              <a:t>Raingear (for you</a:t>
            </a:r>
            <a:r>
              <a:rPr lang="en-US" altLang="en-US" b="1" dirty="0" smtClean="0"/>
              <a:t>).</a:t>
            </a:r>
            <a:r>
              <a:rPr lang="en-US" altLang="en-US" dirty="0" smtClean="0"/>
              <a:t> </a:t>
            </a:r>
          </a:p>
          <a:p>
            <a:pPr lvl="0"/>
            <a:r>
              <a:rPr lang="en-US" altLang="en-US" sz="1800" dirty="0" smtClean="0"/>
              <a:t>It </a:t>
            </a:r>
            <a:r>
              <a:rPr lang="en-US" altLang="en-US" sz="1800" dirty="0"/>
              <a:t>should be "vented", or else the moisture you avoid from outside will be replaced by moisture from your body that can't escape. </a:t>
            </a:r>
            <a:endParaRPr lang="en-US" altLang="en-US" sz="1800" dirty="0" smtClean="0"/>
          </a:p>
          <a:p>
            <a:pPr lvl="1"/>
            <a:r>
              <a:rPr lang="en-US" altLang="en-US" dirty="0" smtClean="0"/>
              <a:t>Traditional </a:t>
            </a:r>
            <a:r>
              <a:rPr lang="en-US" altLang="en-US" dirty="0"/>
              <a:t>raingear includes mesh vents protected by overhanging flats across the back and under the armpits. </a:t>
            </a:r>
            <a:endParaRPr lang="en-US" altLang="en-US" dirty="0" smtClean="0"/>
          </a:p>
          <a:p>
            <a:pPr lvl="0"/>
            <a:r>
              <a:rPr lang="en-US" altLang="en-US" sz="1800" dirty="0" smtClean="0"/>
              <a:t>New</a:t>
            </a:r>
            <a:r>
              <a:rPr lang="en-US" altLang="en-US" sz="1800" dirty="0"/>
              <a:t>, and more expensive, solutions are raingear made of waterproof "breathable" materials such </a:t>
            </a:r>
            <a:r>
              <a:rPr lang="en-US" altLang="en-US" sz="1800" dirty="0" smtClean="0"/>
              <a:t>as </a:t>
            </a:r>
            <a:r>
              <a:rPr lang="en-US" altLang="en-US" sz="1800" dirty="0"/>
              <a:t>Gore-Tex. </a:t>
            </a:r>
            <a:endParaRPr lang="en-US" altLang="en-US" sz="1800" dirty="0" smtClean="0"/>
          </a:p>
          <a:p>
            <a:pPr lvl="0"/>
            <a:r>
              <a:rPr lang="en-US" altLang="en-US" sz="1800" dirty="0" smtClean="0"/>
              <a:t>Two </a:t>
            </a:r>
            <a:r>
              <a:rPr lang="en-US" altLang="en-US" sz="1800" dirty="0"/>
              <a:t>approaches to raingear are a jacket </a:t>
            </a:r>
            <a:r>
              <a:rPr lang="en-US" altLang="en-US" sz="1800" dirty="0" smtClean="0"/>
              <a:t>and </a:t>
            </a:r>
            <a:r>
              <a:rPr lang="en-US" altLang="en-US" sz="1800" dirty="0"/>
              <a:t>pants "rain suit" combination and use of a poncho. </a:t>
            </a:r>
            <a:endParaRPr lang="en-US" altLang="en-US" sz="1800" dirty="0" smtClean="0"/>
          </a:p>
          <a:p>
            <a:pPr lvl="0"/>
            <a:r>
              <a:rPr lang="en-US" altLang="en-US" sz="1800" dirty="0" smtClean="0"/>
              <a:t>Regardless </a:t>
            </a:r>
            <a:r>
              <a:rPr lang="en-US" altLang="en-US" sz="1800" dirty="0"/>
              <a:t>of the approach, at the first sign of rain, stop and don your rain gear and cover your pack. </a:t>
            </a:r>
            <a:endParaRPr lang="en-US" altLang="en-US" sz="1800" dirty="0" smtClean="0"/>
          </a:p>
          <a:p>
            <a:pPr lvl="1"/>
            <a:r>
              <a:rPr lang="en-US" altLang="en-US" dirty="0" smtClean="0"/>
              <a:t>Don’t </a:t>
            </a:r>
            <a:r>
              <a:rPr lang="en-US" altLang="en-US" dirty="0"/>
              <a:t>assume it will be a short, light rain. </a:t>
            </a:r>
            <a:endParaRPr lang="en-US" altLang="en-US" dirty="0" smtClean="0"/>
          </a:p>
          <a:p>
            <a:pPr lvl="1"/>
            <a:r>
              <a:rPr lang="en-US" altLang="en-US" dirty="0" smtClean="0"/>
              <a:t>Raingear </a:t>
            </a:r>
            <a:r>
              <a:rPr lang="en-US" altLang="en-US" dirty="0"/>
              <a:t>doesn’t function well inside your pack or once you are wet.</a:t>
            </a:r>
          </a:p>
          <a:p>
            <a:pPr marL="0" indent="0">
              <a:buNone/>
            </a:pPr>
            <a:endParaRPr lang="en-US" altLang="en-US" sz="18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9019" y="1340768"/>
            <a:ext cx="2955693" cy="22167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36" y="3645024"/>
            <a:ext cx="2940720" cy="2940720"/>
          </a:xfrm>
          <a:prstGeom prst="rect">
            <a:avLst/>
          </a:prstGeom>
        </p:spPr>
      </p:pic>
    </p:spTree>
    <p:extLst>
      <p:ext uri="{BB962C8B-B14F-4D97-AF65-F5344CB8AC3E}">
        <p14:creationId xmlns:p14="http://schemas.microsoft.com/office/powerpoint/2010/main" val="707313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Things to </a:t>
            </a:r>
            <a:r>
              <a:rPr lang="en-US" altLang="en-US" dirty="0" smtClean="0"/>
              <a:t>Consider about Getting Wet </a:t>
            </a:r>
            <a:r>
              <a:rPr lang="en-US" altLang="en-US" dirty="0"/>
              <a:t>while </a:t>
            </a:r>
            <a:r>
              <a:rPr lang="en-US" altLang="en-US" dirty="0" smtClean="0"/>
              <a:t>Backpacking </a:t>
            </a:r>
            <a:endParaRPr lang="en-US" dirty="0"/>
          </a:p>
        </p:txBody>
      </p:sp>
      <p:sp>
        <p:nvSpPr>
          <p:cNvPr id="3" name="Content Placeholder 2"/>
          <p:cNvSpPr>
            <a:spLocks noGrp="1"/>
          </p:cNvSpPr>
          <p:nvPr>
            <p:ph idx="1"/>
          </p:nvPr>
        </p:nvSpPr>
        <p:spPr>
          <a:xfrm>
            <a:off x="251520" y="1340768"/>
            <a:ext cx="5400600" cy="4739712"/>
          </a:xfrm>
        </p:spPr>
        <p:txBody>
          <a:bodyPr/>
          <a:lstStyle/>
          <a:p>
            <a:pPr marL="0" indent="0">
              <a:buNone/>
            </a:pPr>
            <a:r>
              <a:rPr lang="en-US" altLang="en-US" b="1" dirty="0"/>
              <a:t>Pack cover</a:t>
            </a:r>
            <a:r>
              <a:rPr lang="en-US" altLang="en-US" b="1" dirty="0" smtClean="0"/>
              <a:t>.</a:t>
            </a:r>
            <a:r>
              <a:rPr lang="en-US" altLang="en-US" dirty="0" smtClean="0"/>
              <a:t> </a:t>
            </a:r>
          </a:p>
          <a:p>
            <a:pPr lvl="0"/>
            <a:r>
              <a:rPr lang="en-US" altLang="en-US" sz="1800" dirty="0" smtClean="0"/>
              <a:t>Your </a:t>
            </a:r>
            <a:r>
              <a:rPr lang="en-US" altLang="en-US" sz="1800" dirty="0"/>
              <a:t>pack cover should always be accessible. </a:t>
            </a:r>
            <a:endParaRPr lang="en-US" altLang="en-US" sz="1800" dirty="0" smtClean="0"/>
          </a:p>
          <a:p>
            <a:pPr lvl="0"/>
            <a:r>
              <a:rPr lang="en-US" altLang="en-US" sz="1800" dirty="0" smtClean="0"/>
              <a:t>Nylon </a:t>
            </a:r>
            <a:r>
              <a:rPr lang="en-US" altLang="en-US" sz="1800" dirty="0"/>
              <a:t>coated ones are readily available and a heavy garbage bag can be fashioned into one. </a:t>
            </a:r>
            <a:endParaRPr lang="en-US" altLang="en-US" sz="1800" dirty="0" smtClean="0"/>
          </a:p>
          <a:p>
            <a:pPr marL="0" lvl="0" indent="0">
              <a:buNone/>
            </a:pPr>
            <a:r>
              <a:rPr lang="en-US" altLang="en-US" sz="1800" b="1" dirty="0"/>
              <a:t>Water resistant pack fabric.</a:t>
            </a:r>
            <a:r>
              <a:rPr lang="en-US" altLang="en-US" sz="1800" dirty="0"/>
              <a:t> </a:t>
            </a:r>
            <a:endParaRPr lang="en-US" altLang="en-US" sz="1800" dirty="0" smtClean="0"/>
          </a:p>
          <a:p>
            <a:pPr lvl="0"/>
            <a:r>
              <a:rPr lang="en-US" altLang="en-US" sz="1800" dirty="0" smtClean="0"/>
              <a:t>Quality </a:t>
            </a:r>
            <a:r>
              <a:rPr lang="en-US" altLang="en-US" sz="1800" dirty="0"/>
              <a:t>packs will have some kind of coating (urethane or silicon) to make the bag moisture resistant -- but don't count on it keeping everything dry by itself. </a:t>
            </a:r>
            <a:endParaRPr lang="en-US" altLang="en-US" sz="1800" dirty="0" smtClean="0"/>
          </a:p>
          <a:p>
            <a:pPr lvl="0"/>
            <a:r>
              <a:rPr lang="en-US" altLang="en-US" sz="1800" dirty="0" smtClean="0"/>
              <a:t>Few </a:t>
            </a:r>
            <a:r>
              <a:rPr lang="en-US" altLang="en-US" sz="1800" dirty="0"/>
              <a:t>or none are totally waterproof, at least not at the seams and compartment openings, so a pack cover is a necessity. </a:t>
            </a:r>
            <a:endParaRPr lang="en-US" altLang="en-US" sz="1800" dirty="0" smtClean="0"/>
          </a:p>
          <a:p>
            <a:pPr lvl="0"/>
            <a:r>
              <a:rPr lang="en-US" altLang="en-US" sz="1800" dirty="0" smtClean="0"/>
              <a:t>Further</a:t>
            </a:r>
            <a:r>
              <a:rPr lang="en-US" altLang="en-US" sz="1800" dirty="0"/>
              <a:t>, the best assurance of dry food, clothes and sleeping bag is to pack them in </a:t>
            </a:r>
            <a:r>
              <a:rPr lang="en-US" altLang="en-US" sz="1800" dirty="0" smtClean="0"/>
              <a:t>Ziploc or roll top dry bags.</a:t>
            </a:r>
            <a:endParaRPr lang="en-US" altLang="en-US" sz="1800" dirty="0"/>
          </a:p>
          <a:p>
            <a:endParaRPr lang="en-US" dirty="0"/>
          </a:p>
        </p:txBody>
      </p:sp>
      <p:pic>
        <p:nvPicPr>
          <p:cNvPr id="5" name="Picture 4"/>
          <p:cNvPicPr>
            <a:picLocks noChangeAspect="1"/>
          </p:cNvPicPr>
          <p:nvPr/>
        </p:nvPicPr>
        <p:blipFill rotWithShape="1">
          <a:blip r:embed="rId2"/>
          <a:srcRect l="22870" r="11285"/>
          <a:stretch/>
        </p:blipFill>
        <p:spPr>
          <a:xfrm>
            <a:off x="5641197" y="1484784"/>
            <a:ext cx="3269786" cy="3312368"/>
          </a:xfrm>
          <a:prstGeom prst="rect">
            <a:avLst/>
          </a:prstGeom>
        </p:spPr>
      </p:pic>
    </p:spTree>
    <p:extLst>
      <p:ext uri="{BB962C8B-B14F-4D97-AF65-F5344CB8AC3E}">
        <p14:creationId xmlns:p14="http://schemas.microsoft.com/office/powerpoint/2010/main" val="3106046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Things to </a:t>
            </a:r>
            <a:r>
              <a:rPr lang="en-US" altLang="en-US" dirty="0" smtClean="0"/>
              <a:t>Consider about Getting Wet </a:t>
            </a:r>
            <a:r>
              <a:rPr lang="en-US" altLang="en-US" dirty="0"/>
              <a:t>while </a:t>
            </a:r>
            <a:r>
              <a:rPr lang="en-US" altLang="en-US" dirty="0" smtClean="0"/>
              <a:t>Backpacking </a:t>
            </a:r>
            <a:endParaRPr lang="en-US" dirty="0"/>
          </a:p>
        </p:txBody>
      </p:sp>
      <p:sp>
        <p:nvSpPr>
          <p:cNvPr id="3" name="Content Placeholder 2"/>
          <p:cNvSpPr>
            <a:spLocks noGrp="1"/>
          </p:cNvSpPr>
          <p:nvPr>
            <p:ph idx="1"/>
          </p:nvPr>
        </p:nvSpPr>
        <p:spPr>
          <a:xfrm>
            <a:off x="251520" y="1340768"/>
            <a:ext cx="4104456" cy="4739712"/>
          </a:xfrm>
        </p:spPr>
        <p:txBody>
          <a:bodyPr/>
          <a:lstStyle/>
          <a:p>
            <a:pPr marL="0" indent="0">
              <a:buNone/>
            </a:pPr>
            <a:r>
              <a:rPr lang="en-US" altLang="en-US" b="1" dirty="0"/>
              <a:t>Packaging in waterproof </a:t>
            </a:r>
            <a:r>
              <a:rPr lang="en-US" altLang="en-US" b="1" dirty="0" smtClean="0"/>
              <a:t>bags</a:t>
            </a:r>
            <a:r>
              <a:rPr lang="en-US" altLang="en-US" b="1" dirty="0"/>
              <a:t>.</a:t>
            </a:r>
            <a:r>
              <a:rPr lang="en-US" altLang="en-US" dirty="0"/>
              <a:t> </a:t>
            </a:r>
            <a:endParaRPr lang="en-US" altLang="en-US" dirty="0" smtClean="0"/>
          </a:p>
          <a:p>
            <a:r>
              <a:rPr lang="en-US" altLang="en-US" sz="1800" dirty="0" smtClean="0"/>
              <a:t>Packing </a:t>
            </a:r>
            <a:r>
              <a:rPr lang="en-US" altLang="en-US" sz="1800" dirty="0"/>
              <a:t>several small similar items together in heavy plastic (Ziploc) bags organizes items that could get "lost" inside the pack and keeps the contents dry even if the pack gets soaked. </a:t>
            </a:r>
            <a:endParaRPr lang="en-US" altLang="en-US" sz="1800" dirty="0" smtClean="0"/>
          </a:p>
          <a:p>
            <a:pPr lvl="1"/>
            <a:r>
              <a:rPr lang="en-US" altLang="en-US" sz="1400" dirty="0" smtClean="0"/>
              <a:t>When </a:t>
            </a:r>
            <a:r>
              <a:rPr lang="en-US" altLang="en-US" sz="1400" dirty="0"/>
              <a:t>clothes and other pliable material are rolled tightly and placed in these bags they become more rigid, less spacious and waterproof. </a:t>
            </a:r>
            <a:endParaRPr lang="en-US" altLang="en-US" sz="1400" dirty="0" smtClean="0"/>
          </a:p>
          <a:p>
            <a:pPr lvl="1"/>
            <a:r>
              <a:rPr lang="en-US" altLang="en-US" sz="1400" dirty="0" smtClean="0"/>
              <a:t>If </a:t>
            </a:r>
            <a:r>
              <a:rPr lang="en-US" altLang="en-US" sz="1400" dirty="0"/>
              <a:t>you sit on the bag while zipping the lock, when you get off it will have that "vacuum-sealed" look, be less "puffy", and store in about half the space. </a:t>
            </a:r>
            <a:endParaRPr lang="en-US" altLang="en-US" sz="1400" dirty="0" smtClean="0"/>
          </a:p>
          <a:p>
            <a:r>
              <a:rPr lang="en-US" sz="1800" dirty="0" smtClean="0"/>
              <a:t>Smaller</a:t>
            </a:r>
            <a:r>
              <a:rPr lang="en-US" sz="1800" dirty="0"/>
              <a:t>, separate roll top dry bag stuff sacks can be used in place </a:t>
            </a:r>
            <a:r>
              <a:rPr lang="en-US" sz="1800" dirty="0" smtClean="0"/>
              <a:t>of</a:t>
            </a:r>
            <a:r>
              <a:rPr lang="en-US" sz="1800" dirty="0"/>
              <a:t> </a:t>
            </a:r>
            <a:r>
              <a:rPr lang="en-US" sz="1800" dirty="0" smtClean="0"/>
              <a:t>Ziploc bags. </a:t>
            </a:r>
            <a:endParaRPr lang="en-US" dirty="0"/>
          </a:p>
        </p:txBody>
      </p:sp>
      <p:pic>
        <p:nvPicPr>
          <p:cNvPr id="9" name="Picture 8"/>
          <p:cNvPicPr>
            <a:picLocks noChangeAspect="1"/>
          </p:cNvPicPr>
          <p:nvPr/>
        </p:nvPicPr>
        <p:blipFill>
          <a:blip r:embed="rId2"/>
          <a:stretch>
            <a:fillRect/>
          </a:stretch>
        </p:blipFill>
        <p:spPr>
          <a:xfrm>
            <a:off x="4499992" y="1484784"/>
            <a:ext cx="4422157" cy="2389577"/>
          </a:xfrm>
          <a:prstGeom prst="rect">
            <a:avLst/>
          </a:prstGeom>
        </p:spPr>
      </p:pic>
    </p:spTree>
    <p:extLst>
      <p:ext uri="{BB962C8B-B14F-4D97-AF65-F5344CB8AC3E}">
        <p14:creationId xmlns:p14="http://schemas.microsoft.com/office/powerpoint/2010/main" val="3993230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Things to Consider about Getting Wet while Backpacking </a:t>
            </a:r>
            <a:endParaRPr lang="en-US" dirty="0"/>
          </a:p>
        </p:txBody>
      </p:sp>
      <p:sp>
        <p:nvSpPr>
          <p:cNvPr id="3" name="Content Placeholder 2"/>
          <p:cNvSpPr>
            <a:spLocks noGrp="1"/>
          </p:cNvSpPr>
          <p:nvPr>
            <p:ph idx="1"/>
          </p:nvPr>
        </p:nvSpPr>
        <p:spPr>
          <a:xfrm>
            <a:off x="251520" y="1340768"/>
            <a:ext cx="4896544" cy="4739712"/>
          </a:xfrm>
        </p:spPr>
        <p:txBody>
          <a:bodyPr>
            <a:normAutofit/>
          </a:bodyPr>
          <a:lstStyle/>
          <a:p>
            <a:pPr marL="0" indent="0">
              <a:buNone/>
            </a:pPr>
            <a:r>
              <a:rPr lang="en-US" altLang="en-US" b="1" dirty="0"/>
              <a:t>Hanging a bear </a:t>
            </a:r>
            <a:r>
              <a:rPr lang="en-US" altLang="en-US" b="1" dirty="0" smtClean="0"/>
              <a:t>bag.</a:t>
            </a:r>
            <a:r>
              <a:rPr lang="en-US" altLang="en-US" dirty="0" smtClean="0"/>
              <a:t> </a:t>
            </a:r>
          </a:p>
          <a:p>
            <a:r>
              <a:rPr lang="en-US" altLang="en-US" sz="1800" dirty="0" smtClean="0"/>
              <a:t>Use a roll top waterproof bear bag to </a:t>
            </a:r>
            <a:r>
              <a:rPr lang="en-US" altLang="en-US" sz="1800" dirty="0"/>
              <a:t>help keep contents dry. </a:t>
            </a:r>
            <a:endParaRPr lang="en-US" altLang="en-US" sz="1800" dirty="0" smtClean="0"/>
          </a:p>
          <a:p>
            <a:pPr lvl="1"/>
            <a:r>
              <a:rPr lang="en-US" altLang="en-US" dirty="0" smtClean="0"/>
              <a:t>Contents </a:t>
            </a:r>
            <a:r>
              <a:rPr lang="en-US" altLang="en-US" dirty="0"/>
              <a:t>that might be damaged should already be in </a:t>
            </a:r>
            <a:r>
              <a:rPr lang="en-US" altLang="en-US" dirty="0" smtClean="0"/>
              <a:t>waterproof Ziploc </a:t>
            </a:r>
            <a:r>
              <a:rPr lang="en-US" altLang="en-US" dirty="0"/>
              <a:t>bags from when they were in the pack</a:t>
            </a:r>
            <a:r>
              <a:rPr lang="en-US" altLang="en-US" dirty="0" smtClean="0"/>
              <a:t>. </a:t>
            </a:r>
            <a:endParaRPr lang="en-US" altLang="en-US" dirty="0"/>
          </a:p>
          <a:p>
            <a:r>
              <a:rPr lang="en-US" altLang="en-US" sz="1800" dirty="0" smtClean="0"/>
              <a:t>When hanging a waterproof drawstring bear bag, use a gooseneck closure to keep water out. </a:t>
            </a:r>
          </a:p>
          <a:p>
            <a:pPr lvl="1"/>
            <a:r>
              <a:rPr lang="en-US" altLang="en-US" dirty="0" smtClean="0"/>
              <a:t>The </a:t>
            </a:r>
            <a:r>
              <a:rPr lang="en-US" altLang="en-US" dirty="0"/>
              <a:t>gooseneck closure is formed by twisting the bag end, folding it over, then fastening it in place with </a:t>
            </a:r>
            <a:r>
              <a:rPr lang="en-US" altLang="en-US" dirty="0" smtClean="0"/>
              <a:t>paracord. </a:t>
            </a:r>
          </a:p>
          <a:p>
            <a:pPr lvl="1"/>
            <a:r>
              <a:rPr lang="en-US" altLang="en-US" dirty="0" smtClean="0"/>
              <a:t>Note </a:t>
            </a:r>
            <a:r>
              <a:rPr lang="en-US" altLang="en-US" dirty="0"/>
              <a:t>that, unless the bag is completely submerged, water would have to run uphill to get </a:t>
            </a:r>
            <a:r>
              <a:rPr lang="en-US" altLang="en-US" dirty="0" smtClean="0"/>
              <a:t>in. </a:t>
            </a:r>
            <a:endParaRPr lang="en-US" altLang="en-US" dirty="0"/>
          </a:p>
          <a:p>
            <a:endParaRPr lang="en-US" dirty="0"/>
          </a:p>
        </p:txBody>
      </p:sp>
      <p:pic>
        <p:nvPicPr>
          <p:cNvPr id="4" name="Picture 3" descr="goosenck"/>
          <p:cNvPicPr>
            <a:picLocks noChangeAspect="1"/>
          </p:cNvPicPr>
          <p:nvPr/>
        </p:nvPicPr>
        <p:blipFill>
          <a:blip r:embed="rId2" cstate="print">
            <a:clrChange>
              <a:clrFrom>
                <a:srgbClr val="FFFFFF"/>
              </a:clrFrom>
              <a:clrTo>
                <a:srgbClr val="FFFFFF">
                  <a:alpha val="0"/>
                </a:srgbClr>
              </a:clrTo>
            </a:clrChange>
          </a:blip>
          <a:srcRect r="6965"/>
          <a:stretch>
            <a:fillRect/>
          </a:stretch>
        </p:blipFill>
        <p:spPr bwMode="auto">
          <a:xfrm>
            <a:off x="5868144" y="4149080"/>
            <a:ext cx="2402755" cy="1773156"/>
          </a:xfrm>
          <a:prstGeom prst="rect">
            <a:avLst/>
          </a:prstGeom>
          <a:noFill/>
          <a:ln w="9525">
            <a:noFill/>
            <a:miter lim="800000"/>
            <a:headEnd/>
            <a:tailEnd/>
          </a:ln>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9854" y="1124744"/>
            <a:ext cx="2957314" cy="2957314"/>
          </a:xfrm>
          <a:prstGeom prst="rect">
            <a:avLst/>
          </a:prstGeom>
        </p:spPr>
      </p:pic>
    </p:spTree>
    <p:extLst>
      <p:ext uri="{BB962C8B-B14F-4D97-AF65-F5344CB8AC3E}">
        <p14:creationId xmlns:p14="http://schemas.microsoft.com/office/powerpoint/2010/main" val="3644110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Things to Consider about Getting Wet while Backpacking </a:t>
            </a:r>
            <a:endParaRPr lang="en-US" dirty="0"/>
          </a:p>
        </p:txBody>
      </p:sp>
      <p:sp>
        <p:nvSpPr>
          <p:cNvPr id="3" name="Content Placeholder 2"/>
          <p:cNvSpPr>
            <a:spLocks noGrp="1"/>
          </p:cNvSpPr>
          <p:nvPr>
            <p:ph idx="1"/>
          </p:nvPr>
        </p:nvSpPr>
        <p:spPr>
          <a:xfrm>
            <a:off x="251520" y="1340768"/>
            <a:ext cx="4680520" cy="4739712"/>
          </a:xfrm>
        </p:spPr>
        <p:txBody>
          <a:bodyPr/>
          <a:lstStyle/>
          <a:p>
            <a:pPr marL="0" indent="0">
              <a:buNone/>
            </a:pPr>
            <a:r>
              <a:rPr lang="en-US" altLang="en-US" b="1" dirty="0" smtClean="0"/>
              <a:t>Rain Fly</a:t>
            </a:r>
            <a:r>
              <a:rPr lang="en-US" altLang="en-US" b="1" dirty="0"/>
              <a:t>.</a:t>
            </a:r>
            <a:r>
              <a:rPr lang="en-US" altLang="en-US" dirty="0"/>
              <a:t> </a:t>
            </a:r>
            <a:endParaRPr lang="en-US" altLang="en-US" dirty="0" smtClean="0"/>
          </a:p>
          <a:p>
            <a:r>
              <a:rPr lang="en-US" altLang="en-US" sz="1800" dirty="0" smtClean="0"/>
              <a:t>It </a:t>
            </a:r>
            <a:r>
              <a:rPr lang="en-US" altLang="en-US" sz="1800" dirty="0"/>
              <a:t>is an optional item that comes in handy for the crew to "get under shelter", packs and all, in a hurry to wait out a flash downpour. </a:t>
            </a:r>
            <a:endParaRPr lang="en-US" altLang="en-US" sz="1800" dirty="0" smtClean="0"/>
          </a:p>
          <a:p>
            <a:r>
              <a:rPr lang="en-US" altLang="en-US" sz="1800" dirty="0" smtClean="0"/>
              <a:t>During </a:t>
            </a:r>
            <a:r>
              <a:rPr lang="en-US" altLang="en-US" sz="1800" dirty="0"/>
              <a:t>a persistent rain, this may be your only escape from your tent to meet with other </a:t>
            </a:r>
            <a:r>
              <a:rPr lang="en-US" altLang="en-US" sz="1800" dirty="0" smtClean="0"/>
              <a:t>hikers </a:t>
            </a:r>
            <a:r>
              <a:rPr lang="en-US" altLang="en-US" sz="1800" dirty="0"/>
              <a:t>and to prepare and eat food. </a:t>
            </a:r>
            <a:endParaRPr lang="en-US" altLang="en-US" sz="1800" dirty="0" smtClean="0"/>
          </a:p>
          <a:p>
            <a:r>
              <a:rPr lang="en-US" altLang="en-US" sz="1800" dirty="0" smtClean="0"/>
              <a:t>WARNING</a:t>
            </a:r>
            <a:r>
              <a:rPr lang="en-US" altLang="en-US" sz="1800" dirty="0"/>
              <a:t>: </a:t>
            </a:r>
            <a:r>
              <a:rPr lang="en-US" altLang="en-US" sz="1800" dirty="0" smtClean="0"/>
              <a:t>Don't </a:t>
            </a:r>
            <a:r>
              <a:rPr lang="en-US" altLang="en-US" sz="1800" dirty="0"/>
              <a:t>even think about using your stove in a tent and, even with a </a:t>
            </a:r>
            <a:r>
              <a:rPr lang="en-US" altLang="en-US" sz="1800" dirty="0" smtClean="0"/>
              <a:t>rain </a:t>
            </a:r>
            <a:r>
              <a:rPr lang="en-US" altLang="en-US" sz="1800" dirty="0"/>
              <a:t>fly, the stove should be kept outside the edges. </a:t>
            </a:r>
            <a:endParaRPr lang="en-US" altLang="en-US" sz="1800" dirty="0" smtClean="0"/>
          </a:p>
          <a:p>
            <a:r>
              <a:rPr lang="en-US" altLang="en-US" sz="1800" dirty="0" smtClean="0"/>
              <a:t>A </a:t>
            </a:r>
            <a:r>
              <a:rPr lang="en-US" altLang="en-US" sz="1800" dirty="0"/>
              <a:t>small polyethylene tarp gives protection at reasonable weight. </a:t>
            </a:r>
            <a:r>
              <a:rPr lang="en-US" altLang="en-US" sz="1800" dirty="0" smtClean="0"/>
              <a:t>Silnylon </a:t>
            </a:r>
            <a:r>
              <a:rPr lang="en-US" altLang="en-US" sz="1800" dirty="0"/>
              <a:t>coated rainflies/tarps have reduced weight at a price. </a:t>
            </a:r>
          </a:p>
          <a:p>
            <a:endParaRPr lang="en-US" sz="1800" dirty="0"/>
          </a:p>
        </p:txBody>
      </p:sp>
      <p:pic>
        <p:nvPicPr>
          <p:cNvPr id="5" name="Picture 4"/>
          <p:cNvPicPr>
            <a:picLocks noChangeAspect="1"/>
          </p:cNvPicPr>
          <p:nvPr/>
        </p:nvPicPr>
        <p:blipFill>
          <a:blip r:embed="rId2"/>
          <a:stretch>
            <a:fillRect/>
          </a:stretch>
        </p:blipFill>
        <p:spPr>
          <a:xfrm>
            <a:off x="5004048" y="1700808"/>
            <a:ext cx="3892894" cy="3649588"/>
          </a:xfrm>
          <a:prstGeom prst="rect">
            <a:avLst/>
          </a:prstGeom>
        </p:spPr>
      </p:pic>
    </p:spTree>
    <p:extLst>
      <p:ext uri="{BB962C8B-B14F-4D97-AF65-F5344CB8AC3E}">
        <p14:creationId xmlns:p14="http://schemas.microsoft.com/office/powerpoint/2010/main" val="1419991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763688" y="2780928"/>
            <a:ext cx="2749294" cy="2487803"/>
            <a:chOff x="3167844" y="2365814"/>
            <a:chExt cx="2808312" cy="2487803"/>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smtClean="0">
                  <a:solidFill>
                    <a:srgbClr val="66A9B8"/>
                  </a:solidFill>
                  <a:latin typeface="+mj-lt"/>
                  <a:ea typeface="맑은 고딕" pitchFamily="50" charset="-127"/>
                  <a:cs typeface="굴림" pitchFamily="50" charset="-127"/>
                </a:rPr>
                <a:t>03</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175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Trekking Poles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8024" y="2780680"/>
            <a:ext cx="4254178" cy="3046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Advantages of Trekking Poles</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Selecting Trekking Poles</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Care of Trekking Poles</a:t>
            </a:r>
          </a:p>
          <a:p>
            <a:pPr marL="347663" marR="0" indent="-347663" fontAlgn="base">
              <a:lnSpc>
                <a:spcPct val="200000"/>
              </a:lnSpc>
              <a:spcBef>
                <a:spcPct val="0"/>
              </a:spcBef>
              <a:spcAft>
                <a:spcPct val="0"/>
              </a:spcAft>
              <a:buClrTx/>
              <a:buSzTx/>
              <a:buFont typeface="+mj-lt"/>
              <a:buAutoNum type="arabicPeriod"/>
              <a:tabLst/>
            </a:pP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1237957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cs typeface="Times New Roman" panose="02020603050405020304" pitchFamily="18" charset="0"/>
              </a:rPr>
              <a:t>T</a:t>
            </a:r>
            <a:r>
              <a:rPr lang="en-US" altLang="en-US" dirty="0" bmk="">
                <a:cs typeface="Times New Roman" panose="02020603050405020304" pitchFamily="18" charset="0"/>
              </a:rPr>
              <a:t>he Advantages of Trekking </a:t>
            </a:r>
            <a:r>
              <a:rPr lang="en-US" altLang="en-US" dirty="0" smtClean="0" bmk="">
                <a:cs typeface="Times New Roman" panose="02020603050405020304" pitchFamily="18" charset="0"/>
              </a:rPr>
              <a:t>Poles</a:t>
            </a:r>
            <a:endParaRPr lang="en-US" dirty="0"/>
          </a:p>
        </p:txBody>
      </p:sp>
      <p:sp>
        <p:nvSpPr>
          <p:cNvPr id="3" name="Content Placeholder 2"/>
          <p:cNvSpPr>
            <a:spLocks noGrp="1"/>
          </p:cNvSpPr>
          <p:nvPr>
            <p:ph idx="1"/>
          </p:nvPr>
        </p:nvSpPr>
        <p:spPr/>
        <p:txBody>
          <a:bodyPr>
            <a:normAutofit lnSpcReduction="10000"/>
          </a:bodyPr>
          <a:lstStyle/>
          <a:p>
            <a:pPr eaLnBrk="0" fontAlgn="base" hangingPunct="0">
              <a:spcBef>
                <a:spcPct val="0"/>
              </a:spcBef>
              <a:spcAft>
                <a:spcPct val="0"/>
              </a:spcAft>
            </a:pPr>
            <a:r>
              <a:rPr lang="en-US" altLang="en-US" dirty="0"/>
              <a:t>They increase your stability when traveling with a heavy load or traversing difficult terrain. </a:t>
            </a:r>
          </a:p>
          <a:p>
            <a:pPr eaLnBrk="0" fontAlgn="base" hangingPunct="0">
              <a:spcBef>
                <a:spcPct val="0"/>
              </a:spcBef>
              <a:spcAft>
                <a:spcPct val="0"/>
              </a:spcAft>
            </a:pPr>
            <a:r>
              <a:rPr lang="en-US" altLang="en-US" dirty="0"/>
              <a:t>Trekking poles reduce impact on your knees and other sensitive joints. When traveling downhill, they can reduce the force of impact by up to 30% making long hikes way more comfortable. </a:t>
            </a:r>
          </a:p>
          <a:p>
            <a:pPr eaLnBrk="0" fontAlgn="base" hangingPunct="0">
              <a:spcBef>
                <a:spcPct val="0"/>
              </a:spcBef>
              <a:spcAft>
                <a:spcPct val="0"/>
              </a:spcAft>
            </a:pPr>
            <a:r>
              <a:rPr lang="en-US" altLang="en-US" dirty="0"/>
              <a:t>Poles makes you faster! Just like ski poles, trekking poles help to propel you forward. </a:t>
            </a:r>
          </a:p>
          <a:p>
            <a:pPr eaLnBrk="0" fontAlgn="base" hangingPunct="0">
              <a:spcBef>
                <a:spcPct val="0"/>
              </a:spcBef>
              <a:spcAft>
                <a:spcPct val="0"/>
              </a:spcAft>
            </a:pPr>
            <a:r>
              <a:rPr lang="en-US" altLang="en-US" dirty="0"/>
              <a:t>Less stress on your back. Trekking poles help to keep you upright for better posture and support. </a:t>
            </a:r>
          </a:p>
          <a:p>
            <a:pPr eaLnBrk="0" fontAlgn="base" hangingPunct="0">
              <a:spcBef>
                <a:spcPct val="0"/>
              </a:spcBef>
              <a:spcAft>
                <a:spcPct val="0"/>
              </a:spcAft>
            </a:pPr>
            <a:r>
              <a:rPr lang="en-US" altLang="en-US" dirty="0"/>
              <a:t>Trekking poles can come in handy for pitching tents or tarp </a:t>
            </a:r>
            <a:r>
              <a:rPr lang="en-US" altLang="en-US" dirty="0" smtClean="0"/>
              <a:t>shelters. </a:t>
            </a:r>
            <a:endParaRPr lang="en-US" altLang="en-US" dirty="0"/>
          </a:p>
          <a:p>
            <a:pPr defTabSz="685800" eaLnBrk="0" fontAlgn="base" hangingPunct="0">
              <a:spcBef>
                <a:spcPct val="0"/>
              </a:spcBef>
              <a:spcAft>
                <a:spcPct val="0"/>
              </a:spcAft>
            </a:pPr>
            <a:r>
              <a:rPr lang="en-US" altLang="en-US" dirty="0" smtClean="0">
                <a:ea typeface="Times New Roman" panose="02020603050405020304" pitchFamily="18" charset="0"/>
              </a:rPr>
              <a:t>Backpackers </a:t>
            </a:r>
            <a:r>
              <a:rPr lang="en-US" altLang="en-US" dirty="0">
                <a:ea typeface="Times New Roman" panose="02020603050405020304" pitchFamily="18" charset="0"/>
              </a:rPr>
              <a:t>with heavy loads and a higher center of gravity find them valuable for maintaining balance. </a:t>
            </a:r>
          </a:p>
          <a:p>
            <a:pPr marL="628641" lvl="1" indent="-285750" defTabSz="685800" eaLnBrk="0" fontAlgn="base" hangingPunct="0">
              <a:spcBef>
                <a:spcPct val="0"/>
              </a:spcBef>
              <a:spcAft>
                <a:spcPct val="0"/>
              </a:spcAft>
            </a:pPr>
            <a:r>
              <a:rPr lang="en-US" altLang="en-US" dirty="0" smtClean="0">
                <a:ea typeface="Times New Roman" panose="02020603050405020304" pitchFamily="18" charset="0"/>
              </a:rPr>
              <a:t>i.e. balancing </a:t>
            </a:r>
            <a:r>
              <a:rPr lang="en-US" altLang="en-US" dirty="0">
                <a:ea typeface="Times New Roman" panose="02020603050405020304" pitchFamily="18" charset="0"/>
              </a:rPr>
              <a:t>along logs, crossing streams, walking on slippery surfaces, and hiking over loose rocks and scree. </a:t>
            </a:r>
            <a:endParaRPr lang="en-US" altLang="en-US" dirty="0"/>
          </a:p>
          <a:p>
            <a:pPr defTabSz="685800" eaLnBrk="0" fontAlgn="base" hangingPunct="0">
              <a:spcBef>
                <a:spcPct val="0"/>
              </a:spcBef>
              <a:spcAft>
                <a:spcPct val="0"/>
              </a:spcAft>
            </a:pPr>
            <a:r>
              <a:rPr lang="en-US" dirty="0" smtClean="0">
                <a:ea typeface="Times New Roman" panose="02020603050405020304" pitchFamily="18" charset="0"/>
              </a:rPr>
              <a:t>And </a:t>
            </a:r>
            <a:r>
              <a:rPr lang="en-US" dirty="0">
                <a:ea typeface="Times New Roman" panose="02020603050405020304" pitchFamily="18" charset="0"/>
              </a:rPr>
              <a:t>one final word of </a:t>
            </a:r>
            <a:r>
              <a:rPr lang="en-US" dirty="0" smtClean="0">
                <a:ea typeface="Times New Roman" panose="02020603050405020304" pitchFamily="18" charset="0"/>
              </a:rPr>
              <a:t>caution, once </a:t>
            </a:r>
            <a:r>
              <a:rPr lang="en-US" dirty="0">
                <a:ea typeface="Times New Roman" panose="02020603050405020304" pitchFamily="18" charset="0"/>
              </a:rPr>
              <a:t>you use a pair of trekking poles, you may never go back.</a:t>
            </a:r>
          </a:p>
          <a:p>
            <a:pPr marL="214313" indent="-214313" defTabSz="685800" eaLnBrk="0" fontAlgn="base" hangingPunct="0">
              <a:spcBef>
                <a:spcPct val="0"/>
              </a:spcBef>
              <a:spcAft>
                <a:spcPct val="0"/>
              </a:spcAft>
            </a:pPr>
            <a:endParaRPr lang="en-US" altLang="en-US" dirty="0">
              <a:ea typeface="Times New Roman" panose="02020603050405020304" pitchFamily="18" charset="0"/>
            </a:endParaRPr>
          </a:p>
          <a:p>
            <a:endParaRPr lang="en-US" dirty="0"/>
          </a:p>
        </p:txBody>
      </p:sp>
    </p:spTree>
    <p:extLst>
      <p:ext uri="{BB962C8B-B14F-4D97-AF65-F5344CB8AC3E}">
        <p14:creationId xmlns:p14="http://schemas.microsoft.com/office/powerpoint/2010/main" val="290287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Trekking Pole Construction</a:t>
            </a:r>
          </a:p>
        </p:txBody>
      </p:sp>
      <p:sp>
        <p:nvSpPr>
          <p:cNvPr id="3" name="Content Placeholder 2"/>
          <p:cNvSpPr>
            <a:spLocks noGrp="1"/>
          </p:cNvSpPr>
          <p:nvPr>
            <p:ph idx="1"/>
          </p:nvPr>
        </p:nvSpPr>
        <p:spPr>
          <a:xfrm>
            <a:off x="251520" y="1340768"/>
            <a:ext cx="4392488" cy="5328592"/>
          </a:xfrm>
        </p:spPr>
        <p:txBody>
          <a:bodyPr>
            <a:normAutofit lnSpcReduction="10000"/>
          </a:bodyPr>
          <a:lstStyle/>
          <a:p>
            <a:pPr marL="0" indent="0">
              <a:buNone/>
            </a:pPr>
            <a:r>
              <a:rPr lang="en-US" b="1" dirty="0"/>
              <a:t>Telescoping Poles</a:t>
            </a:r>
            <a:endParaRPr lang="en-US" dirty="0"/>
          </a:p>
          <a:p>
            <a:r>
              <a:rPr lang="en-US" dirty="0"/>
              <a:t>Telescoping poles </a:t>
            </a:r>
            <a:r>
              <a:rPr lang="en-US" dirty="0" smtClean="0"/>
              <a:t>are </a:t>
            </a:r>
            <a:r>
              <a:rPr lang="en-US" dirty="0"/>
              <a:t>easy to adjust and have been around the </a:t>
            </a:r>
            <a:r>
              <a:rPr lang="en-US" dirty="0" smtClean="0"/>
              <a:t>longer. </a:t>
            </a:r>
          </a:p>
          <a:p>
            <a:r>
              <a:rPr lang="en-US" dirty="0" smtClean="0"/>
              <a:t>With </a:t>
            </a:r>
            <a:r>
              <a:rPr lang="en-US" dirty="0"/>
              <a:t>telescoping poles you can choose either, two sections or three sections.</a:t>
            </a:r>
          </a:p>
          <a:p>
            <a:pPr lvl="1"/>
            <a:r>
              <a:rPr lang="en-US" dirty="0"/>
              <a:t>Two-section poles are more durable and are best for folks who are tough on their gear. </a:t>
            </a:r>
            <a:r>
              <a:rPr lang="en-US" dirty="0" smtClean="0"/>
              <a:t>The </a:t>
            </a:r>
            <a:r>
              <a:rPr lang="en-US" dirty="0"/>
              <a:t>major downside of two-piece poles is their large packed size and heavy trail weight. They are the tallest and heaviest option.</a:t>
            </a:r>
          </a:p>
          <a:p>
            <a:pPr lvl="1"/>
            <a:r>
              <a:rPr lang="en-US" dirty="0"/>
              <a:t>Three-section poles are what you’ll see most out on the trail. </a:t>
            </a:r>
            <a:r>
              <a:rPr lang="en-US" dirty="0" smtClean="0"/>
              <a:t>They </a:t>
            </a:r>
            <a:r>
              <a:rPr lang="en-US" dirty="0"/>
              <a:t>don’t have the same durability compared to two-part poles but they tend to weigh less than their two-section counterpart. </a:t>
            </a:r>
            <a:r>
              <a:rPr lang="en-US" dirty="0" smtClean="0"/>
              <a:t>With </a:t>
            </a:r>
            <a:r>
              <a:rPr lang="en-US" dirty="0"/>
              <a:t>more adjustability, you’ll find mountaineers, casual hikers, and thru hikers alike using this construction.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556792"/>
            <a:ext cx="4142234" cy="2310446"/>
          </a:xfrm>
          <a:prstGeom prst="rect">
            <a:avLst/>
          </a:prstGeom>
        </p:spPr>
      </p:pic>
    </p:spTree>
    <p:extLst>
      <p:ext uri="{BB962C8B-B14F-4D97-AF65-F5344CB8AC3E}">
        <p14:creationId xmlns:p14="http://schemas.microsoft.com/office/powerpoint/2010/main" val="1060455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Trekking Pole Construction</a:t>
            </a:r>
          </a:p>
        </p:txBody>
      </p:sp>
      <p:sp>
        <p:nvSpPr>
          <p:cNvPr id="3" name="Content Placeholder 2"/>
          <p:cNvSpPr>
            <a:spLocks noGrp="1"/>
          </p:cNvSpPr>
          <p:nvPr>
            <p:ph idx="1"/>
          </p:nvPr>
        </p:nvSpPr>
        <p:spPr>
          <a:xfrm>
            <a:off x="4499992" y="1340768"/>
            <a:ext cx="4392488" cy="5256584"/>
          </a:xfrm>
        </p:spPr>
        <p:txBody>
          <a:bodyPr>
            <a:normAutofit lnSpcReduction="10000"/>
          </a:bodyPr>
          <a:lstStyle/>
          <a:p>
            <a:r>
              <a:rPr lang="en-US" b="1" dirty="0"/>
              <a:t>Trekking Pole Shaft </a:t>
            </a:r>
            <a:r>
              <a:rPr lang="en-US" b="1" dirty="0" smtClean="0"/>
              <a:t>Materials: </a:t>
            </a:r>
            <a:r>
              <a:rPr lang="en-US" dirty="0" smtClean="0"/>
              <a:t>is </a:t>
            </a:r>
            <a:r>
              <a:rPr lang="en-US" dirty="0"/>
              <a:t>a key determinant of the pole's overall weight.</a:t>
            </a:r>
          </a:p>
          <a:p>
            <a:pPr lvl="1"/>
            <a:r>
              <a:rPr lang="en-US" b="1" dirty="0"/>
              <a:t>Aluminum:</a:t>
            </a:r>
            <a:r>
              <a:rPr lang="en-US" dirty="0"/>
              <a:t> The more durable and economical choice, aluminum poles usually weigh between 18 and 22 ounces per pair. The actual weight (and price) can vary a bit based on the gauge of the pole, which ranges from 12 to 16mm. Under high stress, aluminum can bend, but is unlikely to break.</a:t>
            </a:r>
          </a:p>
          <a:p>
            <a:pPr lvl="1"/>
            <a:r>
              <a:rPr lang="en-US" b="1" dirty="0"/>
              <a:t>Composite:</a:t>
            </a:r>
            <a:r>
              <a:rPr lang="en-US" dirty="0"/>
              <a:t> These poles feature shafts that are made either entirely or partially from carbon. The lighter and more expensive option, these poles average between 12 and 18 ounces per pair. They are good at reducing vibration, but under high stress, carbon-fiber poles are more vulnerable to breakage or splintering than aluminum poles. If you hike in rugged, remote areas, this is something to keep in mind.</a:t>
            </a:r>
          </a:p>
        </p:txBody>
      </p:sp>
      <p:pic>
        <p:nvPicPr>
          <p:cNvPr id="4" name="Picture 3"/>
          <p:cNvPicPr>
            <a:picLocks noChangeAspect="1"/>
          </p:cNvPicPr>
          <p:nvPr/>
        </p:nvPicPr>
        <p:blipFill>
          <a:blip r:embed="rId2"/>
          <a:stretch>
            <a:fillRect/>
          </a:stretch>
        </p:blipFill>
        <p:spPr>
          <a:xfrm>
            <a:off x="323528" y="1412776"/>
            <a:ext cx="4176464" cy="2784309"/>
          </a:xfrm>
          <a:prstGeom prst="rect">
            <a:avLst/>
          </a:prstGeom>
        </p:spPr>
      </p:pic>
    </p:spTree>
    <p:extLst>
      <p:ext uri="{BB962C8B-B14F-4D97-AF65-F5344CB8AC3E}">
        <p14:creationId xmlns:p14="http://schemas.microsoft.com/office/powerpoint/2010/main" val="177213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Trekking Pole Construction</a:t>
            </a:r>
          </a:p>
        </p:txBody>
      </p:sp>
      <p:sp>
        <p:nvSpPr>
          <p:cNvPr id="3" name="Content Placeholder 2"/>
          <p:cNvSpPr>
            <a:spLocks noGrp="1"/>
          </p:cNvSpPr>
          <p:nvPr>
            <p:ph idx="1"/>
          </p:nvPr>
        </p:nvSpPr>
        <p:spPr>
          <a:xfrm>
            <a:off x="251520" y="1340768"/>
            <a:ext cx="4884034" cy="5256584"/>
          </a:xfrm>
        </p:spPr>
        <p:txBody>
          <a:bodyPr>
            <a:normAutofit lnSpcReduction="10000"/>
          </a:bodyPr>
          <a:lstStyle/>
          <a:p>
            <a:pPr marL="0" indent="0">
              <a:buNone/>
            </a:pPr>
            <a:r>
              <a:rPr lang="en-US" b="1" dirty="0"/>
              <a:t>Trekking Pole Grips</a:t>
            </a:r>
          </a:p>
          <a:p>
            <a:r>
              <a:rPr lang="en-US" dirty="0"/>
              <a:t>Some poles </a:t>
            </a:r>
            <a:r>
              <a:rPr lang="en-US" dirty="0" smtClean="0"/>
              <a:t>include </a:t>
            </a:r>
            <a:r>
              <a:rPr lang="en-US" dirty="0"/>
              <a:t>ergonomic grips that have a 15-degree corrective angle to keep your wrists in a neutral and comfortable position. </a:t>
            </a:r>
            <a:endParaRPr lang="en-US" dirty="0" smtClean="0"/>
          </a:p>
          <a:p>
            <a:r>
              <a:rPr lang="en-US" b="1" dirty="0" smtClean="0"/>
              <a:t>Grip Materials:</a:t>
            </a:r>
            <a:r>
              <a:rPr lang="en-US" dirty="0" smtClean="0"/>
              <a:t> </a:t>
            </a:r>
            <a:r>
              <a:rPr lang="en-US" dirty="0"/>
              <a:t>come in a variety of materials that affect how the poles feel in your hands. </a:t>
            </a:r>
          </a:p>
          <a:p>
            <a:pPr lvl="1"/>
            <a:r>
              <a:rPr lang="en-US" b="1" dirty="0"/>
              <a:t>Cork:</a:t>
            </a:r>
            <a:r>
              <a:rPr lang="en-US" dirty="0"/>
              <a:t> This resists moisture from sweaty hands, decreases vibration and best conforms to the shape of your hands. If you sweat a lot and will be hiking in hot weather, go with cork grips.</a:t>
            </a:r>
          </a:p>
          <a:p>
            <a:pPr lvl="1"/>
            <a:r>
              <a:rPr lang="en-US" b="1" dirty="0"/>
              <a:t>Foam:</a:t>
            </a:r>
            <a:r>
              <a:rPr lang="en-US" dirty="0"/>
              <a:t> This absorbs moisture from sweaty hands and is the softest to the touch.</a:t>
            </a:r>
          </a:p>
          <a:p>
            <a:pPr lvl="1"/>
            <a:r>
              <a:rPr lang="en-US" b="1" dirty="0"/>
              <a:t>Rubber:</a:t>
            </a:r>
            <a:r>
              <a:rPr lang="en-US" dirty="0"/>
              <a:t> This insulates hands from cold, shock and vibration, so it's best for cold-weather activities. However, it's more likely to chafe or blister sweaty hands, so it's less suitable for warm-weather hiking.</a:t>
            </a:r>
          </a:p>
        </p:txBody>
      </p:sp>
      <p:pic>
        <p:nvPicPr>
          <p:cNvPr id="6" name="Picture 5"/>
          <p:cNvPicPr>
            <a:picLocks noChangeAspect="1"/>
          </p:cNvPicPr>
          <p:nvPr/>
        </p:nvPicPr>
        <p:blipFill>
          <a:blip r:embed="rId2"/>
          <a:stretch>
            <a:fillRect/>
          </a:stretch>
        </p:blipFill>
        <p:spPr>
          <a:xfrm>
            <a:off x="5154719" y="1550711"/>
            <a:ext cx="3764310" cy="2448272"/>
          </a:xfrm>
          <a:prstGeom prst="rect">
            <a:avLst/>
          </a:prstGeom>
        </p:spPr>
      </p:pic>
    </p:spTree>
    <p:extLst>
      <p:ext uri="{BB962C8B-B14F-4D97-AF65-F5344CB8AC3E}">
        <p14:creationId xmlns:p14="http://schemas.microsoft.com/office/powerpoint/2010/main" val="238281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Choose a Backpacking Tent </a:t>
            </a:r>
          </a:p>
        </p:txBody>
      </p:sp>
      <p:sp>
        <p:nvSpPr>
          <p:cNvPr id="3" name="Content Placeholder 2"/>
          <p:cNvSpPr>
            <a:spLocks noGrp="1"/>
          </p:cNvSpPr>
          <p:nvPr>
            <p:ph idx="1"/>
          </p:nvPr>
        </p:nvSpPr>
        <p:spPr>
          <a:xfrm>
            <a:off x="251520" y="3501008"/>
            <a:ext cx="8640960" cy="3155536"/>
          </a:xfrm>
        </p:spPr>
        <p:txBody>
          <a:bodyPr>
            <a:normAutofit fontScale="92500" lnSpcReduction="10000"/>
          </a:bodyPr>
          <a:lstStyle/>
          <a:p>
            <a:r>
              <a:rPr lang="en-US" dirty="0"/>
              <a:t>Because it has a big effect on both your budget and your pack weight, the backcountry shelter you choose is one of your most important gear-buying decisions. </a:t>
            </a:r>
            <a:endParaRPr lang="en-US" dirty="0" smtClean="0"/>
          </a:p>
          <a:p>
            <a:r>
              <a:rPr lang="en-US" dirty="0"/>
              <a:t>T</a:t>
            </a:r>
            <a:r>
              <a:rPr lang="en-US" dirty="0" smtClean="0"/>
              <a:t>o </a:t>
            </a:r>
            <a:r>
              <a:rPr lang="en-US" dirty="0"/>
              <a:t>complicate matters, backpacking tents come in an astounding variety of designs, from minimalist to mansion-</a:t>
            </a:r>
            <a:r>
              <a:rPr lang="en-US" dirty="0" err="1"/>
              <a:t>esque</a:t>
            </a:r>
            <a:r>
              <a:rPr lang="en-US" dirty="0"/>
              <a:t>.</a:t>
            </a:r>
          </a:p>
          <a:p>
            <a:r>
              <a:rPr lang="en-US" dirty="0"/>
              <a:t>To simplify choosing the right backpacking tent, you can break the process down into the following decision points:</a:t>
            </a:r>
          </a:p>
          <a:p>
            <a:pPr lvl="1"/>
            <a:r>
              <a:rPr lang="en-US" b="1" dirty="0"/>
              <a:t>Capacity:</a:t>
            </a:r>
            <a:r>
              <a:rPr lang="en-US" dirty="0"/>
              <a:t> likely number of sleepers</a:t>
            </a:r>
          </a:p>
          <a:p>
            <a:pPr lvl="1"/>
            <a:r>
              <a:rPr lang="en-US" b="1" dirty="0"/>
              <a:t>Seasonality</a:t>
            </a:r>
            <a:r>
              <a:rPr lang="en-US" dirty="0"/>
              <a:t>: tent construction relative to expected weather conditions</a:t>
            </a:r>
          </a:p>
          <a:p>
            <a:pPr lvl="1"/>
            <a:r>
              <a:rPr lang="en-US" b="1" dirty="0"/>
              <a:t>Weight:</a:t>
            </a:r>
            <a:r>
              <a:rPr lang="en-US" dirty="0"/>
              <a:t> ounces carried vs. dollars spent</a:t>
            </a:r>
          </a:p>
          <a:p>
            <a:pPr lvl="1"/>
            <a:r>
              <a:rPr lang="en-US" b="1" dirty="0"/>
              <a:t>Livability:</a:t>
            </a:r>
            <a:r>
              <a:rPr lang="en-US" dirty="0"/>
              <a:t> well-placed interior space, ease of access, ease of setup and more</a:t>
            </a:r>
          </a:p>
          <a:p>
            <a:endParaRPr lang="en-US" dirty="0"/>
          </a:p>
        </p:txBody>
      </p:sp>
      <p:pic>
        <p:nvPicPr>
          <p:cNvPr id="5" name="Picture 4"/>
          <p:cNvPicPr>
            <a:picLocks noChangeAspect="1"/>
          </p:cNvPicPr>
          <p:nvPr/>
        </p:nvPicPr>
        <p:blipFill rotWithShape="1">
          <a:blip r:embed="rId2"/>
          <a:srcRect t="12990" b="17475"/>
          <a:stretch/>
        </p:blipFill>
        <p:spPr>
          <a:xfrm>
            <a:off x="1502786" y="1196752"/>
            <a:ext cx="5922404" cy="2153764"/>
          </a:xfrm>
          <a:prstGeom prst="rect">
            <a:avLst/>
          </a:prstGeom>
        </p:spPr>
      </p:pic>
    </p:spTree>
    <p:extLst>
      <p:ext uri="{BB962C8B-B14F-4D97-AF65-F5344CB8AC3E}">
        <p14:creationId xmlns:p14="http://schemas.microsoft.com/office/powerpoint/2010/main" val="421019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a:t>Trekking Pole Construction</a:t>
            </a:r>
          </a:p>
        </p:txBody>
      </p:sp>
      <p:sp>
        <p:nvSpPr>
          <p:cNvPr id="37" name="내용 개체 틀 36"/>
          <p:cNvSpPr>
            <a:spLocks noGrp="1"/>
          </p:cNvSpPr>
          <p:nvPr>
            <p:ph idx="1"/>
          </p:nvPr>
        </p:nvSpPr>
        <p:spPr>
          <a:xfrm>
            <a:off x="230147" y="4293096"/>
            <a:ext cx="8640960" cy="2219432"/>
          </a:xfrm>
        </p:spPr>
        <p:txBody>
          <a:bodyPr>
            <a:normAutofit/>
          </a:bodyPr>
          <a:lstStyle/>
          <a:p>
            <a:r>
              <a:rPr lang="en-US" b="1" dirty="0"/>
              <a:t>Baskets:</a:t>
            </a:r>
            <a:r>
              <a:rPr lang="en-US" dirty="0"/>
              <a:t> Trekking poles usually include a small, removable trekking basket at the tip end. Larger baskets can be substituted for use in snowy or muddy ground.</a:t>
            </a:r>
          </a:p>
          <a:p>
            <a:r>
              <a:rPr lang="en-US" b="1" dirty="0"/>
              <a:t>Pole tips:</a:t>
            </a:r>
            <a:r>
              <a:rPr lang="en-US" dirty="0"/>
              <a:t> Carbide or steel tips are commonly used to provide traction, even on ice. Rubber tip protectors extend the life of the tips and protect your gear when poles are stowed in your pack. They are also good for use in sensitive areas to reduce impact to the ground</a:t>
            </a:r>
            <a:r>
              <a:rPr lang="en-US" dirty="0" smtClean="0"/>
              <a:t>..</a:t>
            </a:r>
            <a:endParaRPr lang="en-US" dirty="0"/>
          </a:p>
          <a:p>
            <a:endParaRPr lang="en-US" dirty="0"/>
          </a:p>
        </p:txBody>
      </p:sp>
      <p:pic>
        <p:nvPicPr>
          <p:cNvPr id="3" name="Picture 2"/>
          <p:cNvPicPr>
            <a:picLocks noChangeAspect="1"/>
          </p:cNvPicPr>
          <p:nvPr/>
        </p:nvPicPr>
        <p:blipFill rotWithShape="1">
          <a:blip r:embed="rId2">
            <a:clrChange>
              <a:clrFrom>
                <a:srgbClr val="FEFEFE"/>
              </a:clrFrom>
              <a:clrTo>
                <a:srgbClr val="FEFEFE">
                  <a:alpha val="0"/>
                </a:srgbClr>
              </a:clrTo>
            </a:clrChange>
          </a:blip>
          <a:srcRect l="3538" t="7344" r="2751" b="5314"/>
          <a:stretch/>
        </p:blipFill>
        <p:spPr>
          <a:xfrm>
            <a:off x="395536" y="1184754"/>
            <a:ext cx="8568952" cy="3096345"/>
          </a:xfrm>
          <a:prstGeom prst="rect">
            <a:avLst/>
          </a:prstGeom>
        </p:spPr>
      </p:pic>
    </p:spTree>
    <p:extLst>
      <p:ext uri="{BB962C8B-B14F-4D97-AF65-F5344CB8AC3E}">
        <p14:creationId xmlns:p14="http://schemas.microsoft.com/office/powerpoint/2010/main" val="141582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Trekking Pole </a:t>
            </a:r>
            <a:r>
              <a:rPr lang="en-US" dirty="0" smtClean="0"/>
              <a:t>Construction </a:t>
            </a:r>
            <a:endParaRPr lang="en-US" dirty="0"/>
          </a:p>
        </p:txBody>
      </p:sp>
      <p:sp>
        <p:nvSpPr>
          <p:cNvPr id="3" name="Content Placeholder 2"/>
          <p:cNvSpPr>
            <a:spLocks noGrp="1"/>
          </p:cNvSpPr>
          <p:nvPr>
            <p:ph idx="1"/>
          </p:nvPr>
        </p:nvSpPr>
        <p:spPr>
          <a:xfrm>
            <a:off x="251520" y="1340768"/>
            <a:ext cx="8640960" cy="1440160"/>
          </a:xfrm>
        </p:spPr>
        <p:txBody>
          <a:bodyPr>
            <a:normAutofit fontScale="92500" lnSpcReduction="10000"/>
          </a:bodyPr>
          <a:lstStyle/>
          <a:p>
            <a:r>
              <a:rPr lang="en-US" b="1" dirty="0"/>
              <a:t>Wrist straps:</a:t>
            </a:r>
            <a:r>
              <a:rPr lang="en-US" dirty="0"/>
              <a:t> It’s actually pretty common to see hikers using their trekking pole wrist straps incorrectly. To use them the right way, put your hand up through the bottom of the strap and then pull down and grab the grip of the pole. This technique supports your wrist and heel of the hand and allows you to keep your hand relaxed on the grip</a:t>
            </a:r>
            <a:r>
              <a:rPr lang="en-US" dirty="0" smtClean="0"/>
              <a:t>.</a:t>
            </a:r>
          </a:p>
        </p:txBody>
      </p:sp>
      <p:sp>
        <p:nvSpPr>
          <p:cNvPr id="4" name="Content Placeholder 2"/>
          <p:cNvSpPr txBox="1">
            <a:spLocks/>
          </p:cNvSpPr>
          <p:nvPr/>
        </p:nvSpPr>
        <p:spPr>
          <a:xfrm>
            <a:off x="323528" y="4869160"/>
            <a:ext cx="8640960" cy="17153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You can adjust the length of the strap so that when you bring your hand down on the strap it lines up with where you want it to rest on the grip. Proper strap adjustment allows you to let go of the pole to take a picture, grab a snack or adjust your backpack and then easily grab the pole again in the right place.</a:t>
            </a:r>
          </a:p>
          <a:p>
            <a:r>
              <a:rPr lang="en-US" dirty="0" smtClean="0"/>
              <a:t>Note that many trekking poles have right- and left-hand specific straps, and that some have padded or lined straps to help prevent chafing.</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859" y="2636912"/>
            <a:ext cx="4358258" cy="2125861"/>
          </a:xfrm>
          <a:prstGeom prst="rect">
            <a:avLst/>
          </a:prstGeom>
        </p:spPr>
      </p:pic>
    </p:spTree>
    <p:extLst>
      <p:ext uri="{BB962C8B-B14F-4D97-AF65-F5344CB8AC3E}">
        <p14:creationId xmlns:p14="http://schemas.microsoft.com/office/powerpoint/2010/main" val="1684619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Trekking Pole Length</a:t>
            </a:r>
            <a:endParaRPr lang="en-US" dirty="0"/>
          </a:p>
        </p:txBody>
      </p:sp>
      <p:sp>
        <p:nvSpPr>
          <p:cNvPr id="3" name="Content Placeholder 2"/>
          <p:cNvSpPr>
            <a:spLocks noGrp="1"/>
          </p:cNvSpPr>
          <p:nvPr>
            <p:ph idx="1"/>
          </p:nvPr>
        </p:nvSpPr>
        <p:spPr>
          <a:xfrm>
            <a:off x="251520" y="1340768"/>
            <a:ext cx="4608512" cy="5112568"/>
          </a:xfrm>
        </p:spPr>
        <p:txBody>
          <a:bodyPr/>
          <a:lstStyle/>
          <a:p>
            <a:r>
              <a:rPr lang="en-US" dirty="0"/>
              <a:t>Properly sized poles will put your elbows at a 90-degree bend when you hold the poles with tips on the ground near your feet. </a:t>
            </a:r>
            <a:endParaRPr lang="en-US" dirty="0" smtClean="0"/>
          </a:p>
          <a:p>
            <a:r>
              <a:rPr lang="en-US" dirty="0" smtClean="0"/>
              <a:t>Many </a:t>
            </a:r>
            <a:r>
              <a:rPr lang="en-US" dirty="0"/>
              <a:t>trekking poles come in adjustable lengths, which makes this easy to achieve. </a:t>
            </a:r>
            <a:endParaRPr lang="en-US" dirty="0" smtClean="0"/>
          </a:p>
          <a:p>
            <a:r>
              <a:rPr lang="en-US" b="1" dirty="0"/>
              <a:t>For adjustable-length trekking </a:t>
            </a:r>
            <a:r>
              <a:rPr lang="en-US" b="1" dirty="0" smtClean="0"/>
              <a:t>poles:</a:t>
            </a:r>
            <a:endParaRPr lang="en-US" dirty="0"/>
          </a:p>
          <a:p>
            <a:pPr lvl="1"/>
            <a:r>
              <a:rPr lang="en-US" dirty="0" smtClean="0"/>
              <a:t>Use the chart at the right to determine the appropriate length to set your poles at.</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501008"/>
            <a:ext cx="3066045" cy="30456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268760"/>
            <a:ext cx="3782194" cy="2109624"/>
          </a:xfrm>
          <a:prstGeom prst="rect">
            <a:avLst/>
          </a:prstGeom>
        </p:spPr>
      </p:pic>
    </p:spTree>
    <p:extLst>
      <p:ext uri="{BB962C8B-B14F-4D97-AF65-F5344CB8AC3E}">
        <p14:creationId xmlns:p14="http://schemas.microsoft.com/office/powerpoint/2010/main" val="2248844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Adjusting </a:t>
            </a:r>
            <a:r>
              <a:rPr lang="en-US" dirty="0" smtClean="0"/>
              <a:t>Trekking Pole Length</a:t>
            </a:r>
            <a:endParaRPr lang="en-US" dirty="0"/>
          </a:p>
        </p:txBody>
      </p:sp>
      <p:sp>
        <p:nvSpPr>
          <p:cNvPr id="3" name="Content Placeholder 2"/>
          <p:cNvSpPr>
            <a:spLocks noGrp="1"/>
          </p:cNvSpPr>
          <p:nvPr>
            <p:ph idx="1"/>
          </p:nvPr>
        </p:nvSpPr>
        <p:spPr>
          <a:xfrm>
            <a:off x="251520" y="3429000"/>
            <a:ext cx="8640960" cy="3227544"/>
          </a:xfrm>
        </p:spPr>
        <p:txBody>
          <a:bodyPr>
            <a:normAutofit fontScale="92500" lnSpcReduction="10000"/>
          </a:bodyPr>
          <a:lstStyle/>
          <a:p>
            <a:r>
              <a:rPr lang="en-US" b="1" dirty="0" smtClean="0"/>
              <a:t>For </a:t>
            </a:r>
            <a:r>
              <a:rPr lang="en-US" b="1" dirty="0"/>
              <a:t>long uphill sections,</a:t>
            </a:r>
            <a:r>
              <a:rPr lang="en-US" dirty="0"/>
              <a:t> you can shorten each pole by about 5–10cm to get more leverage and more secure pole plants. The steeper the slope, the more you shorten your poles. Your trekking poles should assist you in moving uphill without causing strain or fatigue to your shoulders and your shoulders should never feel as if they are in an unnatural, lifted position or as if they are being pushed up into your backpack straps. If so, you need to shorten your poles even more.</a:t>
            </a:r>
          </a:p>
          <a:p>
            <a:r>
              <a:rPr lang="en-US" b="1" dirty="0"/>
              <a:t>For long downhill sections,</a:t>
            </a:r>
            <a:r>
              <a:rPr lang="en-US" dirty="0"/>
              <a:t> try lengthening each pole by about 5–10cm from the length you set it at for general hiking. Doing so will keep your body more upright for better balance.</a:t>
            </a:r>
          </a:p>
          <a:p>
            <a:r>
              <a:rPr lang="en-US" b="1" dirty="0"/>
              <a:t>If you’re on a long traversing section,</a:t>
            </a:r>
            <a:r>
              <a:rPr lang="en-US" dirty="0"/>
              <a:t> you can shorten the pole on the uphill side and lengthen the pole on the downhill side as needed to improve comfort and stability.</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708"/>
          <a:stretch/>
        </p:blipFill>
        <p:spPr>
          <a:xfrm>
            <a:off x="2190750" y="1196753"/>
            <a:ext cx="4762500" cy="2088232"/>
          </a:xfrm>
          <a:prstGeom prst="rect">
            <a:avLst/>
          </a:prstGeom>
        </p:spPr>
      </p:pic>
    </p:spTree>
    <p:extLst>
      <p:ext uri="{BB962C8B-B14F-4D97-AF65-F5344CB8AC3E}">
        <p14:creationId xmlns:p14="http://schemas.microsoft.com/office/powerpoint/2010/main" val="892093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Tips for Using Trekking </a:t>
            </a:r>
            <a:r>
              <a:rPr lang="en-US" dirty="0" smtClean="0"/>
              <a:t>Poles</a:t>
            </a:r>
            <a:endParaRPr lang="en-US" dirty="0"/>
          </a:p>
        </p:txBody>
      </p:sp>
      <p:sp>
        <p:nvSpPr>
          <p:cNvPr id="3" name="Content Placeholder 2"/>
          <p:cNvSpPr>
            <a:spLocks noGrp="1"/>
          </p:cNvSpPr>
          <p:nvPr>
            <p:ph idx="1"/>
          </p:nvPr>
        </p:nvSpPr>
        <p:spPr>
          <a:xfrm>
            <a:off x="251520" y="1340768"/>
            <a:ext cx="4680520" cy="5184576"/>
          </a:xfrm>
        </p:spPr>
        <p:txBody>
          <a:bodyPr>
            <a:normAutofit/>
          </a:bodyPr>
          <a:lstStyle/>
          <a:p>
            <a:r>
              <a:rPr lang="en-US" b="1" dirty="0"/>
              <a:t>Alternating Your Poles and Legs</a:t>
            </a:r>
          </a:p>
          <a:p>
            <a:pPr lvl="1"/>
            <a:r>
              <a:rPr lang="en-US" dirty="0"/>
              <a:t>Most hikers take to using trekking poles quickly and fall into the proper rhythm of planting the opposing trekking pole in time with the opposing foot (right foot, left pole, left foot, right pole, etc.) If you fall out of the rhythm, just keep walking while lifting your poles off the ground for a moment so you can reset. Start planting the poles again as soon as you’re ready. Soon this will become completely natural and you won’t even have to think about it</a:t>
            </a:r>
            <a:r>
              <a:rPr lang="en-US" dirty="0" smtClean="0"/>
              <a:t>.</a:t>
            </a:r>
            <a:endParaRPr lang="en-US" dirty="0"/>
          </a:p>
          <a:p>
            <a:r>
              <a:rPr lang="en-US" b="1" dirty="0"/>
              <a:t>Double Planting</a:t>
            </a:r>
          </a:p>
          <a:p>
            <a:pPr lvl="1"/>
            <a:r>
              <a:rPr lang="en-US" dirty="0"/>
              <a:t>Occasionally you might want to plant both poles at the same time and then take two steps, plant both poles again and continue. This can be beneficial on steep climbs or descents where you need the stability of both poles on the ground at the same time</a:t>
            </a:r>
            <a:r>
              <a:rPr lang="en-US" dirty="0" smtClean="0"/>
              <a:t>.</a:t>
            </a:r>
            <a:endParaRPr lang="en-US" dirty="0"/>
          </a:p>
          <a:p>
            <a:endParaRPr lang="en-US" dirty="0"/>
          </a:p>
        </p:txBody>
      </p:sp>
      <p:pic>
        <p:nvPicPr>
          <p:cNvPr id="4" name="Picture 3"/>
          <p:cNvPicPr>
            <a:picLocks noChangeAspect="1"/>
          </p:cNvPicPr>
          <p:nvPr/>
        </p:nvPicPr>
        <p:blipFill rotWithShape="1">
          <a:blip r:embed="rId2"/>
          <a:srcRect r="4480"/>
          <a:stretch/>
        </p:blipFill>
        <p:spPr>
          <a:xfrm>
            <a:off x="5208692" y="1484784"/>
            <a:ext cx="3727284" cy="21949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075"/>
          <a:stretch/>
        </p:blipFill>
        <p:spPr>
          <a:xfrm>
            <a:off x="5208692" y="3717032"/>
            <a:ext cx="3727285" cy="2623220"/>
          </a:xfrm>
          <a:prstGeom prst="rect">
            <a:avLst/>
          </a:prstGeom>
        </p:spPr>
      </p:pic>
    </p:spTree>
    <p:extLst>
      <p:ext uri="{BB962C8B-B14F-4D97-AF65-F5344CB8AC3E}">
        <p14:creationId xmlns:p14="http://schemas.microsoft.com/office/powerpoint/2010/main" val="3895194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Tips for Using Trekking </a:t>
            </a:r>
            <a:r>
              <a:rPr lang="en-US" dirty="0" smtClean="0"/>
              <a:t>Poles</a:t>
            </a:r>
            <a:endParaRPr lang="en-US" dirty="0"/>
          </a:p>
        </p:txBody>
      </p:sp>
      <p:sp>
        <p:nvSpPr>
          <p:cNvPr id="3" name="Content Placeholder 2"/>
          <p:cNvSpPr>
            <a:spLocks noGrp="1"/>
          </p:cNvSpPr>
          <p:nvPr>
            <p:ph idx="1"/>
          </p:nvPr>
        </p:nvSpPr>
        <p:spPr>
          <a:xfrm>
            <a:off x="251520" y="1340768"/>
            <a:ext cx="5184576" cy="5256584"/>
          </a:xfrm>
        </p:spPr>
        <p:txBody>
          <a:bodyPr>
            <a:normAutofit lnSpcReduction="10000"/>
          </a:bodyPr>
          <a:lstStyle/>
          <a:p>
            <a:r>
              <a:rPr lang="en-US" b="1" dirty="0"/>
              <a:t>Negotiating Obstacles</a:t>
            </a:r>
          </a:p>
          <a:p>
            <a:pPr lvl="1"/>
            <a:r>
              <a:rPr lang="en-US" b="1" dirty="0" smtClean="0"/>
              <a:t>Stream </a:t>
            </a:r>
            <a:r>
              <a:rPr lang="en-US" b="1" dirty="0"/>
              <a:t>and river crossings:</a:t>
            </a:r>
            <a:r>
              <a:rPr lang="en-US" dirty="0"/>
              <a:t> Trekking poles provide much-needed stability when you have to wade through water. Make sure each time you plant your pole, it’s secure on the bottom before moving forward. If the water is deep, lengthen your poles.</a:t>
            </a:r>
          </a:p>
          <a:p>
            <a:pPr lvl="1"/>
            <a:r>
              <a:rPr lang="en-US" b="1" dirty="0"/>
              <a:t>Puddles:</a:t>
            </a:r>
            <a:r>
              <a:rPr lang="en-US" dirty="0"/>
              <a:t> You can maneuver around them, using your poles for stability, or you can do a “pole vault” to the other side by planting both poles and hopping over.</a:t>
            </a:r>
          </a:p>
          <a:p>
            <a:pPr lvl="1"/>
            <a:r>
              <a:rPr lang="en-US" b="1" dirty="0"/>
              <a:t>Large rocks:</a:t>
            </a:r>
            <a:r>
              <a:rPr lang="en-US" dirty="0"/>
              <a:t> For getting up and over large rocks, poles can give you a helpful push. To do this, plant both poles in the ground and as you step up on the rock, push on the poles to get you all the way onto the rock.</a:t>
            </a:r>
          </a:p>
          <a:p>
            <a:pPr lvl="1"/>
            <a:r>
              <a:rPr lang="en-US" b="1" dirty="0"/>
              <a:t>Logs:</a:t>
            </a:r>
            <a:r>
              <a:rPr lang="en-US" dirty="0"/>
              <a:t> To step over a log, simply plant the poles in the ground and use them for stability. If you’re walking on a log to get across water, you can use the poles to improve your balance by reaching them out to both sides (picture a tightrope walker using a large pole for balance).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0904" y="1556792"/>
            <a:ext cx="3478678" cy="231332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202" r="18390"/>
          <a:stretch/>
        </p:blipFill>
        <p:spPr>
          <a:xfrm>
            <a:off x="5458374" y="3969060"/>
            <a:ext cx="3471208" cy="2155814"/>
          </a:xfrm>
          <a:prstGeom prst="rect">
            <a:avLst/>
          </a:prstGeom>
        </p:spPr>
      </p:pic>
    </p:spTree>
    <p:extLst>
      <p:ext uri="{BB962C8B-B14F-4D97-AF65-F5344CB8AC3E}">
        <p14:creationId xmlns:p14="http://schemas.microsoft.com/office/powerpoint/2010/main" val="303148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4427984" y="548680"/>
            <a:ext cx="4716016" cy="2422476"/>
          </a:xfrm>
        </p:spPr>
        <p:txBody>
          <a:bodyPr/>
          <a:lstStyle/>
          <a:p>
            <a:r>
              <a:rPr lang="en-US" altLang="ko-KR" dirty="0" smtClean="0"/>
              <a:t>Questions?</a:t>
            </a:r>
            <a:endParaRPr lang="ko-KR" altLang="en-US" dirty="0"/>
          </a:p>
        </p:txBody>
      </p:sp>
      <p:sp>
        <p:nvSpPr>
          <p:cNvPr id="4" name="직사각형 17"/>
          <p:cNvSpPr/>
          <p:nvPr/>
        </p:nvSpPr>
        <p:spPr>
          <a:xfrm>
            <a:off x="6228184" y="2967212"/>
            <a:ext cx="2664296"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auto">
              <a:spcBef>
                <a:spcPts val="0"/>
              </a:spcBef>
              <a:spcAft>
                <a:spcPts val="0"/>
              </a:spcAft>
              <a:defRPr/>
            </a:pPr>
            <a:r>
              <a:rPr lang="en-US" altLang="ko-KR" sz="1600" dirty="0">
                <a:solidFill>
                  <a:schemeClr val="bg1"/>
                </a:solidFill>
              </a:rPr>
              <a:t>Terry McKibben</a:t>
            </a:r>
          </a:p>
          <a:p>
            <a:pPr fontAlgn="auto">
              <a:spcBef>
                <a:spcPts val="0"/>
              </a:spcBef>
              <a:spcAft>
                <a:spcPts val="0"/>
              </a:spcAft>
              <a:defRPr/>
            </a:pPr>
            <a:r>
              <a:rPr lang="en-US" altLang="ko-KR" sz="1600" dirty="0">
                <a:solidFill>
                  <a:schemeClr val="bg1"/>
                </a:solidFill>
              </a:rPr>
              <a:t>Troop 344/9344</a:t>
            </a:r>
          </a:p>
          <a:p>
            <a:pPr fontAlgn="auto">
              <a:spcBef>
                <a:spcPts val="0"/>
              </a:spcBef>
              <a:spcAft>
                <a:spcPts val="0"/>
              </a:spcAft>
              <a:defRPr/>
            </a:pPr>
            <a:r>
              <a:rPr lang="en-US" altLang="ko-KR" sz="1600" dirty="0">
                <a:solidFill>
                  <a:schemeClr val="bg1"/>
                </a:solidFill>
              </a:rPr>
              <a:t>Pemberville, OH</a:t>
            </a:r>
          </a:p>
          <a:p>
            <a:pPr fontAlgn="auto">
              <a:spcBef>
                <a:spcPts val="0"/>
              </a:spcBef>
              <a:spcAft>
                <a:spcPts val="0"/>
              </a:spcAft>
              <a:defRPr/>
            </a:pPr>
            <a:r>
              <a:rPr lang="en-US" altLang="ko-KR" sz="1600" dirty="0">
                <a:solidFill>
                  <a:schemeClr val="bg1"/>
                </a:solidFill>
              </a:rPr>
              <a:t>troop344leaders@gmail.com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Tent </a:t>
            </a:r>
            <a:r>
              <a:rPr lang="en-US" dirty="0" smtClean="0"/>
              <a:t>Capacity</a:t>
            </a:r>
            <a:endParaRPr lang="en-US" dirty="0"/>
          </a:p>
        </p:txBody>
      </p:sp>
      <p:sp>
        <p:nvSpPr>
          <p:cNvPr id="3" name="Content Placeholder 2"/>
          <p:cNvSpPr>
            <a:spLocks noGrp="1"/>
          </p:cNvSpPr>
          <p:nvPr>
            <p:ph idx="1"/>
          </p:nvPr>
        </p:nvSpPr>
        <p:spPr>
          <a:xfrm>
            <a:off x="251520" y="1340768"/>
            <a:ext cx="5400600" cy="5040560"/>
          </a:xfrm>
        </p:spPr>
        <p:txBody>
          <a:bodyPr>
            <a:normAutofit fontScale="92500" lnSpcReduction="10000"/>
          </a:bodyPr>
          <a:lstStyle/>
          <a:p>
            <a:r>
              <a:rPr lang="en-US" dirty="0"/>
              <a:t>Backpacking tents are categorized by capacity: from 1- to 4-person models. Most tent names include a number for the capacity: REI Half Dome 2, for example.</a:t>
            </a:r>
          </a:p>
          <a:p>
            <a:r>
              <a:rPr lang="en-US" dirty="0"/>
              <a:t>To save weight, tent interiors are “cozy.” No industry standard defines per-person dimensions, so a 2-person tent size can vary from brand to brand. </a:t>
            </a:r>
            <a:r>
              <a:rPr lang="en-US" dirty="0" smtClean="0"/>
              <a:t>Ultralight </a:t>
            </a:r>
            <a:r>
              <a:rPr lang="en-US" dirty="0"/>
              <a:t>models are likely to be extra compact.</a:t>
            </a:r>
          </a:p>
          <a:p>
            <a:r>
              <a:rPr lang="en-US" dirty="0"/>
              <a:t>If you’re larger than average, or you simply crave a little more space, one option is to look at tents designated one-person larger than your group. Alternatively, you can hunt for a tent that’s one or two inches wider or longer than average. Some offer clues in the name: adding a “plus,” for example. Always compare exact dimensions between tents you’re considering, though, if having more floor space is important to you.</a:t>
            </a:r>
          </a:p>
          <a:p>
            <a:endParaRPr lang="en-US" dirty="0"/>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03" t="15475" r="10815" b="16434"/>
          <a:stretch/>
        </p:blipFill>
        <p:spPr>
          <a:xfrm>
            <a:off x="6084168" y="1196752"/>
            <a:ext cx="2592288" cy="2592288"/>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56176" y="3789288"/>
            <a:ext cx="2597274" cy="2597274"/>
          </a:xfrm>
          <a:prstGeom prst="rect">
            <a:avLst/>
          </a:prstGeom>
        </p:spPr>
      </p:pic>
    </p:spTree>
    <p:extLst>
      <p:ext uri="{BB962C8B-B14F-4D97-AF65-F5344CB8AC3E}">
        <p14:creationId xmlns:p14="http://schemas.microsoft.com/office/powerpoint/2010/main" val="289980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Tent </a:t>
            </a:r>
            <a:r>
              <a:rPr lang="en-US" dirty="0" smtClean="0"/>
              <a:t>Seasonality</a:t>
            </a:r>
            <a:endParaRPr lang="en-US" dirty="0"/>
          </a:p>
        </p:txBody>
      </p:sp>
      <p:sp>
        <p:nvSpPr>
          <p:cNvPr id="3" name="Content Placeholder 2"/>
          <p:cNvSpPr>
            <a:spLocks noGrp="1"/>
          </p:cNvSpPr>
          <p:nvPr>
            <p:ph idx="1"/>
          </p:nvPr>
        </p:nvSpPr>
        <p:spPr>
          <a:xfrm>
            <a:off x="3563888" y="1340768"/>
            <a:ext cx="5328592" cy="5256584"/>
          </a:xfrm>
        </p:spPr>
        <p:txBody>
          <a:bodyPr>
            <a:normAutofit fontScale="92500"/>
          </a:bodyPr>
          <a:lstStyle/>
          <a:p>
            <a:r>
              <a:rPr lang="en-US" dirty="0" smtClean="0"/>
              <a:t>The </a:t>
            </a:r>
            <a:r>
              <a:rPr lang="en-US" dirty="0"/>
              <a:t>vast majority of hikers, especially newcomers to the backcountry, will choose a </a:t>
            </a:r>
            <a:r>
              <a:rPr lang="en-US" dirty="0" smtClean="0"/>
              <a:t>3-Season </a:t>
            </a:r>
            <a:r>
              <a:rPr lang="en-US" dirty="0"/>
              <a:t>Backpacking </a:t>
            </a:r>
            <a:r>
              <a:rPr lang="en-US" dirty="0" smtClean="0"/>
              <a:t>Tent.</a:t>
            </a:r>
            <a:endParaRPr lang="en-US" dirty="0"/>
          </a:p>
          <a:p>
            <a:r>
              <a:rPr lang="en-US" dirty="0"/>
              <a:t>These tents balance the need to keep weight low with the need to handle the wide range of conditions that spring, summer and fall can conjure up. Properly pitched, 3-season tents can withstand downpours and light snow but are not built for sustained exposure to harsh storms, violent winds or heavy snow. Key features:</a:t>
            </a:r>
          </a:p>
          <a:p>
            <a:pPr lvl="1"/>
            <a:r>
              <a:rPr lang="en-US" dirty="0"/>
              <a:t>Ample mesh panels to boost airflow and keep out insects</a:t>
            </a:r>
          </a:p>
          <a:p>
            <a:pPr lvl="1"/>
            <a:r>
              <a:rPr lang="en-US" dirty="0"/>
              <a:t>More upright walls to create more interior headroom</a:t>
            </a:r>
          </a:p>
          <a:p>
            <a:pPr lvl="1"/>
            <a:r>
              <a:rPr lang="en-US" dirty="0"/>
              <a:t>Fewer poles and lighter fabrics to keep weight low</a:t>
            </a:r>
          </a:p>
          <a:p>
            <a:r>
              <a:rPr lang="en-US" dirty="0" smtClean="0"/>
              <a:t>Four-season tents </a:t>
            </a:r>
            <a:r>
              <a:rPr lang="en-US" dirty="0"/>
              <a:t>are engineered to withstand fierce winds and substantial snow loads; however, they have less </a:t>
            </a:r>
            <a:r>
              <a:rPr lang="en-US" dirty="0" smtClean="0"/>
              <a:t>ventilation, </a:t>
            </a:r>
            <a:r>
              <a:rPr lang="en-US" dirty="0"/>
              <a:t>feel stuffy in mild </a:t>
            </a:r>
            <a:r>
              <a:rPr lang="en-US" dirty="0" smtClean="0"/>
              <a:t>weather, and weigh more. </a:t>
            </a:r>
            <a:endParaRPr lang="en-US" dirty="0"/>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340768"/>
            <a:ext cx="3456384" cy="3456384"/>
          </a:xfrm>
          <a:prstGeom prst="rect">
            <a:avLst/>
          </a:prstGeom>
        </p:spPr>
      </p:pic>
    </p:spTree>
    <p:extLst>
      <p:ext uri="{BB962C8B-B14F-4D97-AF65-F5344CB8AC3E}">
        <p14:creationId xmlns:p14="http://schemas.microsoft.com/office/powerpoint/2010/main" val="285050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Tent </a:t>
            </a:r>
            <a:r>
              <a:rPr lang="en-US" dirty="0" smtClean="0"/>
              <a:t>Weight</a:t>
            </a:r>
            <a:endParaRPr lang="en-US" dirty="0"/>
          </a:p>
        </p:txBody>
      </p:sp>
      <p:sp>
        <p:nvSpPr>
          <p:cNvPr id="3" name="Content Placeholder 2"/>
          <p:cNvSpPr>
            <a:spLocks noGrp="1"/>
          </p:cNvSpPr>
          <p:nvPr>
            <p:ph idx="1"/>
          </p:nvPr>
        </p:nvSpPr>
        <p:spPr>
          <a:xfrm>
            <a:off x="251520" y="1340768"/>
            <a:ext cx="5779401" cy="5256584"/>
          </a:xfrm>
        </p:spPr>
        <p:txBody>
          <a:bodyPr>
            <a:normAutofit/>
          </a:bodyPr>
          <a:lstStyle/>
          <a:p>
            <a:r>
              <a:rPr lang="en-US" dirty="0"/>
              <a:t>The weight of your backpacking tent is a big part of your overall </a:t>
            </a:r>
            <a:r>
              <a:rPr lang="en-US" dirty="0" smtClean="0"/>
              <a:t>load. </a:t>
            </a:r>
            <a:r>
              <a:rPr lang="en-US" dirty="0"/>
              <a:t>Your biggest tradeoffs to cut weight are having less space, </a:t>
            </a:r>
            <a:r>
              <a:rPr lang="en-US" dirty="0" smtClean="0"/>
              <a:t>fewer features and less durability over the long haul.</a:t>
            </a:r>
          </a:p>
          <a:p>
            <a:r>
              <a:rPr lang="en-US" b="1" dirty="0"/>
              <a:t>Key Tent Specs</a:t>
            </a:r>
          </a:p>
          <a:p>
            <a:pPr lvl="1"/>
            <a:r>
              <a:rPr lang="en-US" b="1" dirty="0"/>
              <a:t>Minimum trail weight: </a:t>
            </a:r>
            <a:r>
              <a:rPr lang="en-US" dirty="0" smtClean="0"/>
              <a:t>The </a:t>
            </a:r>
            <a:r>
              <a:rPr lang="en-US" dirty="0"/>
              <a:t>weight of the tent body, rainfly and poles </a:t>
            </a:r>
            <a:r>
              <a:rPr lang="en-US" dirty="0" smtClean="0"/>
              <a:t>only. </a:t>
            </a:r>
            <a:r>
              <a:rPr lang="en-US" dirty="0"/>
              <a:t>You will probably pack more tent-related gear (e.g., stakes, footprint), but this is the best spec for comparison</a:t>
            </a:r>
            <a:r>
              <a:rPr lang="en-US" dirty="0" smtClean="0"/>
              <a:t>.</a:t>
            </a:r>
            <a:endParaRPr lang="en-US" dirty="0"/>
          </a:p>
          <a:p>
            <a:pPr lvl="1"/>
            <a:r>
              <a:rPr lang="en-US" b="1" dirty="0"/>
              <a:t>Packaged weight: </a:t>
            </a:r>
            <a:r>
              <a:rPr lang="en-US" dirty="0"/>
              <a:t>This is the weight of all the components you get with a purchase: body, rainfly, poles, stakes, stuff sack pole sack, instructions and more. The weight you’ll carry on the trail will be somewhere between this and the minimum weight.</a:t>
            </a:r>
          </a:p>
          <a:p>
            <a:pPr lvl="1"/>
            <a:r>
              <a:rPr lang="en-US" b="1" dirty="0"/>
              <a:t>Packed size: </a:t>
            </a:r>
            <a:r>
              <a:rPr lang="en-US" dirty="0"/>
              <a:t>The amount of space the tent takes up in a pack also relates to how easy a tent is to carry. You can reduce this space by splitting up components—have your partner take the poles and </a:t>
            </a:r>
            <a:r>
              <a:rPr lang="en-US" dirty="0" smtClean="0"/>
              <a:t>rainfly </a:t>
            </a:r>
            <a:r>
              <a:rPr lang="en-US" dirty="0"/>
              <a:t>while you carry the tent body. </a:t>
            </a:r>
          </a:p>
          <a:p>
            <a:endParaRPr lang="en-US" dirty="0"/>
          </a:p>
        </p:txBody>
      </p:sp>
      <p:pic>
        <p:nvPicPr>
          <p:cNvPr id="5" name="Picture 4"/>
          <p:cNvPicPr>
            <a:picLocks noChangeAspect="1"/>
          </p:cNvPicPr>
          <p:nvPr/>
        </p:nvPicPr>
        <p:blipFill rotWithShape="1">
          <a:blip r:embed="rId2">
            <a:clrChange>
              <a:clrFrom>
                <a:srgbClr val="FFFFFF"/>
              </a:clrFrom>
              <a:clrTo>
                <a:srgbClr val="FFFFFF">
                  <a:alpha val="0"/>
                </a:srgbClr>
              </a:clrTo>
            </a:clrChange>
          </a:blip>
          <a:srcRect l="4302" t="2717" r="5361" b="4917"/>
          <a:stretch/>
        </p:blipFill>
        <p:spPr>
          <a:xfrm>
            <a:off x="5940153" y="1199700"/>
            <a:ext cx="3115106" cy="5423879"/>
          </a:xfrm>
          <a:prstGeom prst="rect">
            <a:avLst/>
          </a:prstGeom>
        </p:spPr>
      </p:pic>
    </p:spTree>
    <p:extLst>
      <p:ext uri="{BB962C8B-B14F-4D97-AF65-F5344CB8AC3E}">
        <p14:creationId xmlns:p14="http://schemas.microsoft.com/office/powerpoint/2010/main" val="354928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Minimalist </a:t>
            </a:r>
            <a:r>
              <a:rPr lang="en-US" dirty="0" smtClean="0"/>
              <a:t>Shelters</a:t>
            </a:r>
            <a:endParaRPr lang="en-US" dirty="0"/>
          </a:p>
        </p:txBody>
      </p:sp>
      <p:sp>
        <p:nvSpPr>
          <p:cNvPr id="3" name="Content Placeholder 2"/>
          <p:cNvSpPr>
            <a:spLocks noGrp="1"/>
          </p:cNvSpPr>
          <p:nvPr>
            <p:ph idx="1"/>
          </p:nvPr>
        </p:nvSpPr>
        <p:spPr/>
        <p:txBody>
          <a:bodyPr/>
          <a:lstStyle/>
          <a:p>
            <a:r>
              <a:rPr lang="en-US" dirty="0"/>
              <a:t>Most backpacking tents have a double-wall design that includes a main tent body (also known as the canopy) plus an exterior rainfly. If you’re a hiker who focuses on saving every possible ounce, you have additional options</a:t>
            </a:r>
            <a:r>
              <a:rPr lang="en-US" dirty="0" smtClean="0"/>
              <a:t>.</a:t>
            </a:r>
          </a:p>
          <a:p>
            <a:r>
              <a:rPr lang="en-US" b="1" dirty="0"/>
              <a:t>Fly/footprint option:</a:t>
            </a:r>
            <a:r>
              <a:rPr lang="en-US" dirty="0"/>
              <a:t> Many double-wall tents have an ultralight setup option, where the footprint (sold separately), poles and rainfly can be pitched together without the main tent canopy.</a:t>
            </a:r>
          </a:p>
        </p:txBody>
      </p:sp>
      <p:pic>
        <p:nvPicPr>
          <p:cNvPr id="6" name="Picture 5"/>
          <p:cNvPicPr>
            <a:picLocks noChangeAspect="1"/>
          </p:cNvPicPr>
          <p:nvPr/>
        </p:nvPicPr>
        <p:blipFill>
          <a:blip r:embed="rId2"/>
          <a:stretch>
            <a:fillRect/>
          </a:stretch>
        </p:blipFill>
        <p:spPr>
          <a:xfrm>
            <a:off x="319980" y="3423005"/>
            <a:ext cx="8572500" cy="2657475"/>
          </a:xfrm>
          <a:prstGeom prst="rect">
            <a:avLst/>
          </a:prstGeom>
        </p:spPr>
      </p:pic>
    </p:spTree>
    <p:extLst>
      <p:ext uri="{BB962C8B-B14F-4D97-AF65-F5344CB8AC3E}">
        <p14:creationId xmlns:p14="http://schemas.microsoft.com/office/powerpoint/2010/main" val="144271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Tent </a:t>
            </a:r>
            <a:r>
              <a:rPr lang="en-US" dirty="0" smtClean="0"/>
              <a:t>Livability</a:t>
            </a:r>
            <a:endParaRPr lang="en-US" dirty="0"/>
          </a:p>
        </p:txBody>
      </p:sp>
      <p:sp>
        <p:nvSpPr>
          <p:cNvPr id="3" name="Content Placeholder 2"/>
          <p:cNvSpPr>
            <a:spLocks noGrp="1"/>
          </p:cNvSpPr>
          <p:nvPr>
            <p:ph idx="1"/>
          </p:nvPr>
        </p:nvSpPr>
        <p:spPr>
          <a:xfrm>
            <a:off x="239936" y="1124744"/>
            <a:ext cx="8640960" cy="1544842"/>
          </a:xfrm>
        </p:spPr>
        <p:txBody>
          <a:bodyPr>
            <a:normAutofit/>
          </a:bodyPr>
          <a:lstStyle/>
          <a:p>
            <a:r>
              <a:rPr lang="en-US" sz="1800" dirty="0"/>
              <a:t>“Livability” is a catchall word for features that make the time you spend inside your tent more enjoyable. A big part of livability is how roomy—or cramped—a tent feels to you. </a:t>
            </a:r>
            <a:endParaRPr lang="en-US" sz="1800" dirty="0" smtClean="0"/>
          </a:p>
          <a:p>
            <a:r>
              <a:rPr lang="en-US" sz="1800" b="1" dirty="0"/>
              <a:t>Test-pitch tents</a:t>
            </a:r>
            <a:r>
              <a:rPr lang="en-US" sz="1800" dirty="0"/>
              <a:t>: Visit a store and ask to set up prospective tents so you can hop inside them. Then make your mountain-storm pick: Which is the one model would you choose if you had to ride out a storm for hours on end?</a:t>
            </a:r>
          </a:p>
        </p:txBody>
      </p:sp>
      <p:pic>
        <p:nvPicPr>
          <p:cNvPr id="4" name="Picture 3"/>
          <p:cNvPicPr>
            <a:picLocks noChangeAspect="1"/>
          </p:cNvPicPr>
          <p:nvPr/>
        </p:nvPicPr>
        <p:blipFill>
          <a:blip r:embed="rId2"/>
          <a:stretch>
            <a:fillRect/>
          </a:stretch>
        </p:blipFill>
        <p:spPr>
          <a:xfrm>
            <a:off x="308396" y="2669586"/>
            <a:ext cx="8572500" cy="3829050"/>
          </a:xfrm>
          <a:prstGeom prst="rect">
            <a:avLst/>
          </a:prstGeom>
        </p:spPr>
      </p:pic>
    </p:spTree>
    <p:extLst>
      <p:ext uri="{BB962C8B-B14F-4D97-AF65-F5344CB8AC3E}">
        <p14:creationId xmlns:p14="http://schemas.microsoft.com/office/powerpoint/2010/main" val="496352350"/>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12626</TotalTime>
  <Words>4039</Words>
  <Application>Microsoft Office PowerPoint</Application>
  <PresentationFormat>On-screen Show (4:3)</PresentationFormat>
  <Paragraphs>241</Paragraphs>
  <Slides>46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굴림체</vt:lpstr>
      <vt:lpstr>Times New Roman</vt:lpstr>
      <vt:lpstr>Calibri Light</vt:lpstr>
      <vt:lpstr>Arial</vt:lpstr>
      <vt:lpstr>굴림</vt:lpstr>
      <vt:lpstr>맑은 고딕</vt:lpstr>
      <vt:lpstr>Courier New</vt:lpstr>
      <vt:lpstr>Office 테마</vt:lpstr>
      <vt:lpstr>Backpacking Guide Course #4</vt:lpstr>
      <vt:lpstr>PowerPoint Presentation</vt:lpstr>
      <vt:lpstr>PowerPoint Presentation</vt:lpstr>
      <vt:lpstr>How to Choose a Backpacking Tent </vt:lpstr>
      <vt:lpstr>Backpacking Tent Capacity</vt:lpstr>
      <vt:lpstr>Backpacking Tent Seasonality</vt:lpstr>
      <vt:lpstr>Backpacking Tent Weight</vt:lpstr>
      <vt:lpstr>Minimalist Shelters</vt:lpstr>
      <vt:lpstr>Backpacking Tent Livability</vt:lpstr>
      <vt:lpstr>Backpacking Tent Livability (continued)</vt:lpstr>
      <vt:lpstr>Additional Features that Improve Tent Livability</vt:lpstr>
      <vt:lpstr>Tent Setup</vt:lpstr>
      <vt:lpstr>Tent Setup</vt:lpstr>
      <vt:lpstr>Tent Materials</vt:lpstr>
      <vt:lpstr>Tent Care and Cleaning</vt:lpstr>
      <vt:lpstr>Tent Care During Setup</vt:lpstr>
      <vt:lpstr>Tent Care During Setup</vt:lpstr>
      <vt:lpstr>Tent Care During Setup</vt:lpstr>
      <vt:lpstr>Tent Care During Setup</vt:lpstr>
      <vt:lpstr>Tent Care During Use</vt:lpstr>
      <vt:lpstr>Tent Care During Use</vt:lpstr>
      <vt:lpstr>Tent Care During Break Down</vt:lpstr>
      <vt:lpstr>Tent Care During Break Down</vt:lpstr>
      <vt:lpstr>Tent Care at Home</vt:lpstr>
      <vt:lpstr>Tent Care at Home</vt:lpstr>
      <vt:lpstr>How to Clean Your Tent</vt:lpstr>
      <vt:lpstr>Waterproofing Tent Seams and Coatings</vt:lpstr>
      <vt:lpstr>PowerPoint Presentation</vt:lpstr>
      <vt:lpstr>Keeping Moisture Out and Letting It Out</vt:lpstr>
      <vt:lpstr>Things to Consider about Getting Wet while Backpacking </vt:lpstr>
      <vt:lpstr>Things to Consider about Getting Wet while Backpacking </vt:lpstr>
      <vt:lpstr>Things to Consider about Getting Wet while Backpacking </vt:lpstr>
      <vt:lpstr>Things to Consider about Getting Wet while Backpacking </vt:lpstr>
      <vt:lpstr>Things to Consider about Getting Wet while Backpacking </vt:lpstr>
      <vt:lpstr>PowerPoint Presentation</vt:lpstr>
      <vt:lpstr>The Advantages of Trekking Poles</vt:lpstr>
      <vt:lpstr>Trekking Pole Construction</vt:lpstr>
      <vt:lpstr>Trekking Pole Construction</vt:lpstr>
      <vt:lpstr>Trekking Pole Construction</vt:lpstr>
      <vt:lpstr>Trekking Pole Construction</vt:lpstr>
      <vt:lpstr>Trekking Pole Construction </vt:lpstr>
      <vt:lpstr>Trekking Pole Length</vt:lpstr>
      <vt:lpstr>Adjusting Trekking Pole Length</vt:lpstr>
      <vt:lpstr>Tips for Using Trekking Poles</vt:lpstr>
      <vt:lpstr>Tips for Using Trekking Poles</vt:lpstr>
      <vt:lpstr>Questions?</vt:lpstr>
    </vt:vector>
  </TitlesOfParts>
  <Manager>Slide Members</Manager>
  <Company>YESFORM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Terry McKibben</cp:lastModifiedBy>
  <cp:revision>272</cp:revision>
  <dcterms:created xsi:type="dcterms:W3CDTF">2010-02-01T08:03:16Z</dcterms:created>
  <dcterms:modified xsi:type="dcterms:W3CDTF">2023-02-17T18:12:12Z</dcterms:modified>
  <cp:category>www.slidemembers.com</cp:category>
</cp:coreProperties>
</file>