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A7FF9AE-F0B3-4B22-8F99-9C90CDA77B29}">
  <a:tblStyle styleId="{5A7FF9AE-F0B3-4B22-8F99-9C90CDA77B29}" styleName="Table_0">
    <a:wholeTbl>
      <a:tcTxStyle b="off" i="off">
        <a:font>
          <a:latin typeface="Calibri Light"/>
          <a:ea typeface="Calibri Light"/>
          <a:cs typeface="Calibri Ligh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Light"/>
          <a:ea typeface="Calibri Light"/>
          <a:cs typeface="Calibri Light"/>
        </a:font>
        <a:schemeClr val="lt1"/>
      </a:tcTxStyle>
      <a:tcStyle>
        <a:tcBdr/>
        <a:fill>
          <a:solidFill>
            <a:schemeClr val="accent1"/>
          </a:solidFill>
        </a:fill>
      </a:tcStyle>
    </a:lastCol>
    <a:firstCol>
      <a:tcTxStyle b="on" i="off">
        <a:font>
          <a:latin typeface="Calibri Light"/>
          <a:ea typeface="Calibri Light"/>
          <a:cs typeface="Calibri Light"/>
        </a:font>
        <a:schemeClr val="lt1"/>
      </a:tcTxStyle>
      <a:tcStyle>
        <a:tcBdr/>
        <a:fill>
          <a:solidFill>
            <a:schemeClr val="accent1"/>
          </a:solidFill>
        </a:fill>
      </a:tcStyle>
    </a:firstCol>
    <a:lastRow>
      <a:tcTxStyle b="on" i="off">
        <a:font>
          <a:latin typeface="Calibri Light"/>
          <a:ea typeface="Calibri Light"/>
          <a:cs typeface="Calibri Ligh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Light"/>
          <a:ea typeface="Calibri Light"/>
          <a:cs typeface="Calibri Ligh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686" y="114"/>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1pPr>
            <a:lvl2pPr marR="0" lvl="1"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2pPr>
            <a:lvl3pPr marR="0" lvl="2"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3pPr>
            <a:lvl4pPr marR="0" lvl="3"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4pPr>
            <a:lvl5pPr marR="0" lvl="4"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5pPr>
            <a:lvl6pPr marR="0" lvl="5"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6pPr>
            <a:lvl7pPr marR="0" lvl="6"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7pPr>
            <a:lvl8pPr marR="0" lvl="7"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8pPr>
            <a:lvl9pPr marR="0" lvl="8"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1pPr>
            <a:lvl2pPr marR="0" lvl="1"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2pPr>
            <a:lvl3pPr marR="0" lvl="2"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3pPr>
            <a:lvl4pPr marR="0" lvl="3"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4pPr>
            <a:lvl5pPr marR="0" lvl="4"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5pPr>
            <a:lvl6pPr marR="0" lvl="5"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6pPr>
            <a:lvl7pPr marR="0" lvl="6"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7pPr>
            <a:lvl8pPr marR="0" lvl="7"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8pPr>
            <a:lvl9pPr marR="0" lvl="8"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1pPr>
            <a:lvl2pPr marL="914400" marR="0" lvl="1"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2pPr>
            <a:lvl3pPr marL="1371600" marR="0" lvl="2"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3pPr>
            <a:lvl4pPr marL="1828800" marR="0" lvl="3"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4pPr>
            <a:lvl5pPr marL="2286000" marR="0" lvl="4"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5pPr>
            <a:lvl6pPr marL="2743200" marR="0" lvl="5"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6pPr>
            <a:lvl7pPr marL="3200400" marR="0" lvl="6"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7pPr>
            <a:lvl8pPr marL="3657600" marR="0" lvl="7"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8pPr>
            <a:lvl9pPr marL="4114800" marR="0" lvl="8"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1pPr>
            <a:lvl2pPr marR="0" lvl="1"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2pPr>
            <a:lvl3pPr marR="0" lvl="2"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3pPr>
            <a:lvl4pPr marR="0" lvl="3"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4pPr>
            <a:lvl5pPr marR="0" lvl="4"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5pPr>
            <a:lvl6pPr marR="0" lvl="5"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6pPr>
            <a:lvl7pPr marR="0" lvl="6"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7pPr>
            <a:lvl8pPr marR="0" lvl="7"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8pPr>
            <a:lvl9pPr marR="0" lvl="8"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Malgun Gothic"/>
                <a:ea typeface="Malgun Gothic"/>
                <a:cs typeface="Malgun Gothic"/>
                <a:sym typeface="Malgun Gothic"/>
              </a:rPr>
              <a:t>‹#›</a:t>
            </a:fld>
            <a:endParaRPr sz="1200" b="0" i="0" u="none" strike="noStrike" cap="none">
              <a:solidFill>
                <a:schemeClr val="dk1"/>
              </a:solidFill>
              <a:latin typeface="Malgun Gothic"/>
              <a:ea typeface="Malgun Gothic"/>
              <a:cs typeface="Malgun Gothic"/>
              <a:sym typeface="Malgun Gothic"/>
            </a:endParaRPr>
          </a:p>
        </p:txBody>
      </p:sp>
    </p:spTree>
    <p:extLst>
      <p:ext uri="{BB962C8B-B14F-4D97-AF65-F5344CB8AC3E}">
        <p14:creationId xmlns:p14="http://schemas.microsoft.com/office/powerpoint/2010/main" val="83849091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 name="Google Shape;6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1943687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5339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2352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3481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1148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897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2183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6848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2492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9854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9414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 name="Google Shape;7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3476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0880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4833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4448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7189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4624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187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9599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0652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4076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9201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18794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9608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9058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73934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5137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11408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7358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077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4052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6895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2444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95547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8746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43844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50449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8525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98230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8590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04869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001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56697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6478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13992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34215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96346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43778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48838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7972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093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3595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9901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2649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09967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제목 슬라이드">
  <p:cSld name="제목 슬라이드">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7" name="Google Shape;17;p2"/>
          <p:cNvSpPr txBox="1">
            <a:spLocks noGrp="1"/>
          </p:cNvSpPr>
          <p:nvPr>
            <p:ph type="dt" idx="10"/>
          </p:nvPr>
        </p:nvSpPr>
        <p:spPr>
          <a:xfrm>
            <a:off x="457200" y="6429396"/>
            <a:ext cx="2133600" cy="2920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ftr" idx="11"/>
          </p:nvPr>
        </p:nvSpPr>
        <p:spPr>
          <a:xfrm>
            <a:off x="3124200" y="6429396"/>
            <a:ext cx="2895600" cy="2920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6553200" y="6429396"/>
            <a:ext cx="2133600" cy="29207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2"/>
          <p:cNvSpPr txBox="1">
            <a:spLocks noGrp="1"/>
          </p:cNvSpPr>
          <p:nvPr>
            <p:ph type="ctrTitle"/>
          </p:nvPr>
        </p:nvSpPr>
        <p:spPr>
          <a:xfrm>
            <a:off x="4231010" y="1992322"/>
            <a:ext cx="4563533" cy="143667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hlink"/>
              </a:buClr>
              <a:buSzPts val="5400"/>
              <a:buFont typeface="Gulimche"/>
              <a:buNone/>
              <a:defRPr sz="54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빈 화면" type="blank">
  <p:cSld name="BLANK">
    <p:bg>
      <p:bgPr>
        <a:solidFill>
          <a:schemeClr val="lt1"/>
        </a:solidFill>
        <a:effectLst/>
      </p:bgPr>
    </p:bg>
    <p:spTree>
      <p:nvGrpSpPr>
        <p:cNvPr id="1" name="Shape 21"/>
        <p:cNvGrpSpPr/>
        <p:nvPr/>
      </p:nvGrpSpPr>
      <p:grpSpPr>
        <a:xfrm>
          <a:off x="0" y="0"/>
          <a:ext cx="0" cy="0"/>
          <a:chOff x="0" y="0"/>
          <a:chExt cx="0" cy="0"/>
        </a:xfrm>
      </p:grpSpPr>
      <p:pic>
        <p:nvPicPr>
          <p:cNvPr id="22" name="Google Shape;22;p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3" name="Google Shape;23;p3"/>
          <p:cNvSpPr txBox="1">
            <a:spLocks noGrp="1"/>
          </p:cNvSpPr>
          <p:nvPr>
            <p:ph type="dt" idx="10"/>
          </p:nvPr>
        </p:nvSpPr>
        <p:spPr>
          <a:xfrm>
            <a:off x="457200" y="6429396"/>
            <a:ext cx="2133600" cy="2920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3124200" y="6429396"/>
            <a:ext cx="2895600" cy="2920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6553200" y="6429396"/>
            <a:ext cx="2133600" cy="29207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구역 머리글">
  <p:cSld name="구역 머리글">
    <p:bg>
      <p:bgPr>
        <a:solidFill>
          <a:schemeClr val="lt1"/>
        </a:solidFill>
        <a:effectLst/>
      </p:bgPr>
    </p:bg>
    <p:spTree>
      <p:nvGrpSpPr>
        <p:cNvPr id="1" name="Shape 26"/>
        <p:cNvGrpSpPr/>
        <p:nvPr/>
      </p:nvGrpSpPr>
      <p:grpSpPr>
        <a:xfrm>
          <a:off x="0" y="0"/>
          <a:ext cx="0" cy="0"/>
          <a:chOff x="0" y="0"/>
          <a:chExt cx="0" cy="0"/>
        </a:xfrm>
      </p:grpSpPr>
      <p:pic>
        <p:nvPicPr>
          <p:cNvPr id="27" name="Google Shape;27;p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8" name="Google Shape;28;p4"/>
          <p:cNvSpPr txBox="1">
            <a:spLocks noGrp="1"/>
          </p:cNvSpPr>
          <p:nvPr>
            <p:ph type="dt" idx="10"/>
          </p:nvPr>
        </p:nvSpPr>
        <p:spPr>
          <a:xfrm>
            <a:off x="457200" y="6429396"/>
            <a:ext cx="2133600" cy="2920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3124200" y="6429396"/>
            <a:ext cx="2895600" cy="2920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6553200" y="6429396"/>
            <a:ext cx="2133600" cy="29207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제목 및 내용">
  <p:cSld name="제목 및 내용">
    <p:bg>
      <p:bgPr>
        <a:solidFill>
          <a:schemeClr val="lt1"/>
        </a:solidFill>
        <a:effectLst/>
      </p:bgPr>
    </p:bg>
    <p:spTree>
      <p:nvGrpSpPr>
        <p:cNvPr id="1" name="Shape 31"/>
        <p:cNvGrpSpPr/>
        <p:nvPr/>
      </p:nvGrpSpPr>
      <p:grpSpPr>
        <a:xfrm>
          <a:off x="0" y="0"/>
          <a:ext cx="0" cy="0"/>
          <a:chOff x="0" y="0"/>
          <a:chExt cx="0" cy="0"/>
        </a:xfrm>
      </p:grpSpPr>
      <p:pic>
        <p:nvPicPr>
          <p:cNvPr id="32" name="Google Shape;32;p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3" name="Google Shape;33;p5"/>
          <p:cNvSpPr txBox="1">
            <a:spLocks noGrp="1"/>
          </p:cNvSpPr>
          <p:nvPr>
            <p:ph type="dt" idx="10"/>
          </p:nvPr>
        </p:nvSpPr>
        <p:spPr>
          <a:xfrm>
            <a:off x="457200" y="6500834"/>
            <a:ext cx="2133600" cy="22064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3124200" y="6500834"/>
            <a:ext cx="2895600" cy="22064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6553200" y="6500834"/>
            <a:ext cx="2133600" cy="22064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p5"/>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66A9B8"/>
              </a:buClr>
              <a:buSzPts val="2500"/>
              <a:buFont typeface="Calibri"/>
              <a:buNone/>
              <a:defRPr sz="2500" b="1">
                <a:solidFill>
                  <a:srgbClr val="66A9B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
          <p:cNvSpPr txBox="1">
            <a:spLocks noGrp="1"/>
          </p:cNvSpPr>
          <p:nvPr>
            <p:ph type="body" idx="1"/>
          </p:nvPr>
        </p:nvSpPr>
        <p:spPr>
          <a:xfrm>
            <a:off x="251520" y="1340768"/>
            <a:ext cx="8640960" cy="4739712"/>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Clr>
                <a:srgbClr val="595959"/>
              </a:buClr>
              <a:buSzPts val="2000"/>
              <a:buFont typeface="Arial"/>
              <a:buChar char="•"/>
              <a:defRPr sz="2000" i="0">
                <a:solidFill>
                  <a:srgbClr val="595959"/>
                </a:solidFill>
                <a:latin typeface="Calibri"/>
                <a:ea typeface="Calibri"/>
                <a:cs typeface="Calibri"/>
                <a:sym typeface="Calibri"/>
              </a:defRPr>
            </a:lvl1pPr>
            <a:lvl2pPr marL="914400" lvl="1" indent="-330200" algn="l">
              <a:spcBef>
                <a:spcPts val="320"/>
              </a:spcBef>
              <a:spcAft>
                <a:spcPts val="0"/>
              </a:spcAft>
              <a:buClr>
                <a:srgbClr val="595959"/>
              </a:buClr>
              <a:buSzPts val="1600"/>
              <a:buFont typeface="Calibri"/>
              <a:buChar char="–"/>
              <a:defRPr sz="1600" i="0">
                <a:solidFill>
                  <a:srgbClr val="595959"/>
                </a:solidFill>
                <a:latin typeface="Calibri"/>
                <a:ea typeface="Calibri"/>
                <a:cs typeface="Calibri"/>
                <a:sym typeface="Calibri"/>
              </a:defRPr>
            </a:lvl2pPr>
            <a:lvl3pPr marL="1371600" lvl="2" indent="-317500" algn="l">
              <a:spcBef>
                <a:spcPts val="280"/>
              </a:spcBef>
              <a:spcAft>
                <a:spcPts val="0"/>
              </a:spcAft>
              <a:buClr>
                <a:srgbClr val="595959"/>
              </a:buClr>
              <a:buSzPts val="1400"/>
              <a:buFont typeface="Courier New"/>
              <a:buChar char="o"/>
              <a:defRPr sz="1400" i="0">
                <a:solidFill>
                  <a:srgbClr val="595959"/>
                </a:solidFill>
                <a:latin typeface="Calibri"/>
                <a:ea typeface="Calibri"/>
                <a:cs typeface="Calibri"/>
                <a:sym typeface="Calibri"/>
              </a:defRPr>
            </a:lvl3pPr>
            <a:lvl4pPr marL="1828800" lvl="3" indent="-355600" algn="l">
              <a:spcBef>
                <a:spcPts val="400"/>
              </a:spcBef>
              <a:spcAft>
                <a:spcPts val="0"/>
              </a:spcAft>
              <a:buClr>
                <a:srgbClr val="595959"/>
              </a:buClr>
              <a:buSzPts val="2000"/>
              <a:buFont typeface="Arial"/>
              <a:buChar char="•"/>
              <a:defRPr sz="2000" i="0">
                <a:solidFill>
                  <a:srgbClr val="595959"/>
                </a:solidFill>
                <a:latin typeface="Calibri"/>
                <a:ea typeface="Calibri"/>
                <a:cs typeface="Calibri"/>
                <a:sym typeface="Calibri"/>
              </a:defRPr>
            </a:lvl4pPr>
            <a:lvl5pPr marL="2286000" lvl="4" indent="-355600" algn="l">
              <a:spcBef>
                <a:spcPts val="400"/>
              </a:spcBef>
              <a:spcAft>
                <a:spcPts val="0"/>
              </a:spcAft>
              <a:buClr>
                <a:srgbClr val="595959"/>
              </a:buClr>
              <a:buSzPts val="2000"/>
              <a:buFont typeface="Arial"/>
              <a:buChar char="•"/>
              <a:defRPr sz="2000" i="0">
                <a:solidFill>
                  <a:srgbClr val="595959"/>
                </a:solidFill>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사용자 지정 레이아웃">
  <p:cSld name="사용자 지정 레이아웃">
    <p:bg>
      <p:bgPr>
        <a:solidFill>
          <a:schemeClr val="lt1"/>
        </a:solidFill>
        <a:effectLst/>
      </p:bgPr>
    </p:bg>
    <p:spTree>
      <p:nvGrpSpPr>
        <p:cNvPr id="1" name="Shape 38"/>
        <p:cNvGrpSpPr/>
        <p:nvPr/>
      </p:nvGrpSpPr>
      <p:grpSpPr>
        <a:xfrm>
          <a:off x="0" y="0"/>
          <a:ext cx="0" cy="0"/>
          <a:chOff x="0" y="0"/>
          <a:chExt cx="0" cy="0"/>
        </a:xfrm>
      </p:grpSpPr>
      <p:pic>
        <p:nvPicPr>
          <p:cNvPr id="39" name="Google Shape;39;p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0" name="Google Shape;40;p6"/>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66A9B8"/>
              </a:buClr>
              <a:buSzPts val="2500"/>
              <a:buFont typeface="Calibri"/>
              <a:buNone/>
              <a:defRPr sz="2500" b="1">
                <a:solidFill>
                  <a:srgbClr val="66A9B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6"/>
          <p:cNvSpPr txBox="1">
            <a:spLocks noGrp="1"/>
          </p:cNvSpPr>
          <p:nvPr>
            <p:ph type="dt" idx="10"/>
          </p:nvPr>
        </p:nvSpPr>
        <p:spPr>
          <a:xfrm>
            <a:off x="457200" y="6429396"/>
            <a:ext cx="2133600" cy="2920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124200" y="6429396"/>
            <a:ext cx="2895600" cy="2920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6553200" y="6429396"/>
            <a:ext cx="2133600" cy="29207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6"/>
          <p:cNvSpPr txBox="1">
            <a:spLocks noGrp="1"/>
          </p:cNvSpPr>
          <p:nvPr>
            <p:ph type="body" idx="1"/>
          </p:nvPr>
        </p:nvSpPr>
        <p:spPr>
          <a:xfrm>
            <a:off x="251520" y="1340768"/>
            <a:ext cx="8640960" cy="4739712"/>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Clr>
                <a:srgbClr val="595959"/>
              </a:buClr>
              <a:buSzPts val="2000"/>
              <a:buFont typeface="Arial"/>
              <a:buChar char="•"/>
              <a:defRPr sz="2000" i="0">
                <a:solidFill>
                  <a:srgbClr val="595959"/>
                </a:solidFill>
                <a:latin typeface="Calibri"/>
                <a:ea typeface="Calibri"/>
                <a:cs typeface="Calibri"/>
                <a:sym typeface="Calibri"/>
              </a:defRPr>
            </a:lvl1pPr>
            <a:lvl2pPr marL="914400" lvl="1" indent="-330200" algn="l">
              <a:spcBef>
                <a:spcPts val="320"/>
              </a:spcBef>
              <a:spcAft>
                <a:spcPts val="0"/>
              </a:spcAft>
              <a:buClr>
                <a:srgbClr val="595959"/>
              </a:buClr>
              <a:buSzPts val="1600"/>
              <a:buFont typeface="Calibri"/>
              <a:buChar char="–"/>
              <a:defRPr sz="1600" i="0">
                <a:solidFill>
                  <a:srgbClr val="595959"/>
                </a:solidFill>
                <a:latin typeface="Calibri"/>
                <a:ea typeface="Calibri"/>
                <a:cs typeface="Calibri"/>
                <a:sym typeface="Calibri"/>
              </a:defRPr>
            </a:lvl2pPr>
            <a:lvl3pPr marL="1371600" lvl="2" indent="-317500" algn="l">
              <a:spcBef>
                <a:spcPts val="280"/>
              </a:spcBef>
              <a:spcAft>
                <a:spcPts val="0"/>
              </a:spcAft>
              <a:buClr>
                <a:srgbClr val="595959"/>
              </a:buClr>
              <a:buSzPts val="1400"/>
              <a:buFont typeface="Courier New"/>
              <a:buChar char="o"/>
              <a:defRPr sz="1400" i="0">
                <a:solidFill>
                  <a:srgbClr val="595959"/>
                </a:solidFill>
                <a:latin typeface="Calibri"/>
                <a:ea typeface="Calibri"/>
                <a:cs typeface="Calibri"/>
                <a:sym typeface="Calibri"/>
              </a:defRPr>
            </a:lvl3pPr>
            <a:lvl4pPr marL="1828800" lvl="3" indent="-355600" algn="l">
              <a:spcBef>
                <a:spcPts val="400"/>
              </a:spcBef>
              <a:spcAft>
                <a:spcPts val="0"/>
              </a:spcAft>
              <a:buClr>
                <a:srgbClr val="595959"/>
              </a:buClr>
              <a:buSzPts val="2000"/>
              <a:buFont typeface="Arial"/>
              <a:buChar char="•"/>
              <a:defRPr sz="2000" i="0">
                <a:solidFill>
                  <a:srgbClr val="595959"/>
                </a:solidFill>
                <a:latin typeface="Calibri"/>
                <a:ea typeface="Calibri"/>
                <a:cs typeface="Calibri"/>
                <a:sym typeface="Calibri"/>
              </a:defRPr>
            </a:lvl4pPr>
            <a:lvl5pPr marL="2286000" lvl="4" indent="-355600" algn="l">
              <a:spcBef>
                <a:spcPts val="400"/>
              </a:spcBef>
              <a:spcAft>
                <a:spcPts val="0"/>
              </a:spcAft>
              <a:buClr>
                <a:srgbClr val="595959"/>
              </a:buClr>
              <a:buSzPts val="2000"/>
              <a:buFont typeface="Arial"/>
              <a:buChar char="•"/>
              <a:defRPr sz="2000" i="0">
                <a:solidFill>
                  <a:srgbClr val="595959"/>
                </a:solidFill>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사용자 지정 레이아웃">
  <p:cSld name="1_사용자 지정 레이아웃">
    <p:bg>
      <p:bgPr>
        <a:solidFill>
          <a:schemeClr val="lt1"/>
        </a:solidFill>
        <a:effectLst/>
      </p:bgPr>
    </p:bg>
    <p:spTree>
      <p:nvGrpSpPr>
        <p:cNvPr id="1" name="Shape 45"/>
        <p:cNvGrpSpPr/>
        <p:nvPr/>
      </p:nvGrpSpPr>
      <p:grpSpPr>
        <a:xfrm>
          <a:off x="0" y="0"/>
          <a:ext cx="0" cy="0"/>
          <a:chOff x="0" y="0"/>
          <a:chExt cx="0" cy="0"/>
        </a:xfrm>
      </p:grpSpPr>
      <p:pic>
        <p:nvPicPr>
          <p:cNvPr id="46" name="Google Shape;46;p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7" name="Google Shape;47;p7"/>
          <p:cNvSpPr txBox="1">
            <a:spLocks noGrp="1"/>
          </p:cNvSpPr>
          <p:nvPr>
            <p:ph type="dt" idx="10"/>
          </p:nvPr>
        </p:nvSpPr>
        <p:spPr>
          <a:xfrm>
            <a:off x="457200" y="6429396"/>
            <a:ext cx="2133600" cy="2920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3124200" y="6429396"/>
            <a:ext cx="2895600" cy="2920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6553200" y="6429396"/>
            <a:ext cx="2133600" cy="29207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7"/>
          <p:cNvSpPr txBox="1">
            <a:spLocks noGrp="1"/>
          </p:cNvSpPr>
          <p:nvPr>
            <p:ph type="ctrTitle"/>
          </p:nvPr>
        </p:nvSpPr>
        <p:spPr>
          <a:xfrm>
            <a:off x="4427984" y="1196752"/>
            <a:ext cx="4052333" cy="2422476"/>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hlink"/>
              </a:buClr>
              <a:buSzPts val="7000"/>
              <a:buFont typeface="Gulimche"/>
              <a:buNone/>
              <a:defRPr sz="7000">
                <a:solidFill>
                  <a:srgbClr val="66A9B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457200" y="19026"/>
            <a:ext cx="8229600" cy="796908"/>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8"/>
          <p:cNvSpPr txBox="1">
            <a:spLocks noGrp="1"/>
          </p:cNvSpPr>
          <p:nvPr>
            <p:ph type="dt" idx="10"/>
          </p:nvPr>
        </p:nvSpPr>
        <p:spPr>
          <a:xfrm>
            <a:off x="457200" y="6429396"/>
            <a:ext cx="2133600" cy="2920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
          <p:cNvSpPr txBox="1">
            <a:spLocks noGrp="1"/>
          </p:cNvSpPr>
          <p:nvPr>
            <p:ph type="ftr" idx="11"/>
          </p:nvPr>
        </p:nvSpPr>
        <p:spPr>
          <a:xfrm>
            <a:off x="3124200" y="6429396"/>
            <a:ext cx="2895600" cy="2920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sldNum" idx="12"/>
          </p:nvPr>
        </p:nvSpPr>
        <p:spPr>
          <a:xfrm>
            <a:off x="6553200" y="6429396"/>
            <a:ext cx="2133600" cy="29207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6" name="Google Shape;56;p8"/>
          <p:cNvSpPr txBox="1">
            <a:spLocks noGrp="1"/>
          </p:cNvSpPr>
          <p:nvPr>
            <p:ph type="body" idx="1"/>
          </p:nvPr>
        </p:nvSpPr>
        <p:spPr>
          <a:xfrm>
            <a:off x="914400" y="1447800"/>
            <a:ext cx="7772400" cy="45720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457200" y="19026"/>
            <a:ext cx="8229600" cy="796908"/>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9"/>
          <p:cNvSpPr txBox="1">
            <a:spLocks noGrp="1"/>
          </p:cNvSpPr>
          <p:nvPr>
            <p:ph type="dt" idx="10"/>
          </p:nvPr>
        </p:nvSpPr>
        <p:spPr>
          <a:xfrm>
            <a:off x="457200" y="6429396"/>
            <a:ext cx="2133600" cy="2920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3124200" y="6429396"/>
            <a:ext cx="2895600" cy="2920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6553200" y="6429396"/>
            <a:ext cx="2133600" cy="29207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9"/>
          <p:cNvSpPr txBox="1">
            <a:spLocks noGrp="1"/>
          </p:cNvSpPr>
          <p:nvPr>
            <p:ph type="body" idx="1"/>
          </p:nvPr>
        </p:nvSpPr>
        <p:spPr>
          <a:xfrm>
            <a:off x="914400" y="1447800"/>
            <a:ext cx="3749040" cy="45720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 name="Google Shape;63;p9"/>
          <p:cNvSpPr txBox="1">
            <a:spLocks noGrp="1"/>
          </p:cNvSpPr>
          <p:nvPr>
            <p:ph type="body" idx="2"/>
          </p:nvPr>
        </p:nvSpPr>
        <p:spPr>
          <a:xfrm>
            <a:off x="4933950" y="1447800"/>
            <a:ext cx="3749040" cy="45720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19026"/>
            <a:ext cx="8229600" cy="796908"/>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rgbClr val="000000"/>
              </a:buClr>
              <a:buSzPts val="3500"/>
              <a:buFont typeface="Malgun Gothic"/>
              <a:buNone/>
              <a:defRPr sz="3500" b="0" i="0" u="none" strike="noStrike" cap="none">
                <a:solidFill>
                  <a:srgbClr val="000000"/>
                </a:solidFill>
                <a:latin typeface="Malgun Gothic"/>
                <a:ea typeface="Malgun Gothic"/>
                <a:cs typeface="Malgun Gothic"/>
                <a:sym typeface="Malgun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062021"/>
            <a:ext cx="8229600" cy="5286412"/>
          </a:xfrm>
          <a:prstGeom prst="rect">
            <a:avLst/>
          </a:prstGeom>
          <a:noFill/>
          <a:ln>
            <a:noFill/>
          </a:ln>
        </p:spPr>
        <p:txBody>
          <a:bodyPr spcFirstLastPara="1" wrap="square" lIns="91425" tIns="45700" rIns="91425" bIns="45700" anchor="t" anchorCtr="0">
            <a:normAutofit/>
          </a:bodyPr>
          <a:lstStyle>
            <a:lvl1pPr marL="457200" marR="0" lvl="0" indent="-387350" algn="l" rtl="0">
              <a:spcBef>
                <a:spcPts val="500"/>
              </a:spcBef>
              <a:spcAft>
                <a:spcPts val="0"/>
              </a:spcAft>
              <a:buClr>
                <a:schemeClr val="dk1"/>
              </a:buClr>
              <a:buSzPts val="2500"/>
              <a:buFont typeface="Arial"/>
              <a:buChar char="•"/>
              <a:defRPr sz="2500" b="0" i="0" u="none" strike="noStrike" cap="none">
                <a:solidFill>
                  <a:schemeClr val="dk1"/>
                </a:solidFill>
                <a:latin typeface="Malgun Gothic"/>
                <a:ea typeface="Malgun Gothic"/>
                <a:cs typeface="Malgun Gothic"/>
                <a:sym typeface="Malgun Gothic"/>
              </a:defRPr>
            </a:lvl1pPr>
            <a:lvl2pPr marL="914400" marR="0" lvl="1" indent="-342900" algn="l" rtl="0">
              <a:spcBef>
                <a:spcPts val="360"/>
              </a:spcBef>
              <a:spcAft>
                <a:spcPts val="0"/>
              </a:spcAft>
              <a:buClr>
                <a:schemeClr val="dk1"/>
              </a:buClr>
              <a:buSzPts val="1800"/>
              <a:buFont typeface="Arial"/>
              <a:buChar char="–"/>
              <a:defRPr sz="1800" b="0" i="0" u="none" strike="noStrike" cap="none">
                <a:solidFill>
                  <a:schemeClr val="dk1"/>
                </a:solidFill>
                <a:latin typeface="Malgun Gothic"/>
                <a:ea typeface="Malgun Gothic"/>
                <a:cs typeface="Malgun Gothic"/>
                <a:sym typeface="Malgun Gothic"/>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Malgun Gothic"/>
                <a:ea typeface="Malgun Gothic"/>
                <a:cs typeface="Malgun Gothic"/>
                <a:sym typeface="Malgun Gothic"/>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Malgun Gothic"/>
                <a:ea typeface="Malgun Gothic"/>
                <a:cs typeface="Malgun Gothic"/>
                <a:sym typeface="Malgun Gothic"/>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Malgun Gothic"/>
                <a:ea typeface="Malgun Gothic"/>
                <a:cs typeface="Malgun Gothic"/>
                <a:sym typeface="Malgun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429396"/>
            <a:ext cx="2133600" cy="292079"/>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429396"/>
            <a:ext cx="2895600" cy="292079"/>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429396"/>
            <a:ext cx="2133600" cy="292079"/>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33.jpg"/><Relationship Id="rId4" Type="http://schemas.openxmlformats.org/officeDocument/2006/relationships/image" Target="../media/image32.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41.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0"/>
          <p:cNvSpPr txBox="1">
            <a:spLocks noGrp="1"/>
          </p:cNvSpPr>
          <p:nvPr>
            <p:ph type="ctrTitle"/>
          </p:nvPr>
        </p:nvSpPr>
        <p:spPr>
          <a:xfrm>
            <a:off x="4436451" y="1196752"/>
            <a:ext cx="4563533" cy="1800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4400"/>
              <a:buNone/>
            </a:pPr>
            <a:r>
              <a:rPr lang="en-US" sz="4400"/>
              <a:t>Backpacking Guide</a:t>
            </a:r>
            <a:br>
              <a:rPr lang="en-US" sz="4400"/>
            </a:br>
            <a:r>
              <a:rPr lang="en-US" sz="4400"/>
              <a:t>Course #5</a:t>
            </a:r>
            <a:endParaRPr sz="4400" b="1"/>
          </a:p>
        </p:txBody>
      </p:sp>
      <p:sp>
        <p:nvSpPr>
          <p:cNvPr id="70" name="Google Shape;70;p10"/>
          <p:cNvSpPr/>
          <p:nvPr/>
        </p:nvSpPr>
        <p:spPr>
          <a:xfrm>
            <a:off x="6012160" y="4005064"/>
            <a:ext cx="2987824"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Terry McKibben</a:t>
            </a:r>
            <a:endParaRPr/>
          </a:p>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Troop 344/9344</a:t>
            </a:r>
            <a:endParaRPr/>
          </a:p>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Pemberville, OH</a:t>
            </a:r>
            <a:endParaRPr/>
          </a:p>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troop344leaders@gmail.com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9"/>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Integrated Canister Systems</a:t>
            </a:r>
            <a:endParaRPr/>
          </a:p>
        </p:txBody>
      </p:sp>
      <p:sp>
        <p:nvSpPr>
          <p:cNvPr id="150" name="Google Shape;150;p19"/>
          <p:cNvSpPr txBox="1">
            <a:spLocks noGrp="1"/>
          </p:cNvSpPr>
          <p:nvPr>
            <p:ph type="body" idx="1"/>
          </p:nvPr>
        </p:nvSpPr>
        <p:spPr>
          <a:xfrm>
            <a:off x="251520" y="1340768"/>
            <a:ext cx="5976664" cy="4739712"/>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Clr>
                <a:srgbClr val="595959"/>
              </a:buClr>
              <a:buSzPct val="100000"/>
              <a:buFont typeface="Arial"/>
              <a:buChar char="•"/>
            </a:pPr>
            <a:r>
              <a:rPr lang="en-US"/>
              <a:t>These tall-profile cooking systems feature a burner that screws onto the fuel canister and pairs seamlessly with a twist-on, insulated cooking pot and a lid with drain holes and/or a pour/sip hole. They can be used with accessories such as a French press for coffee making. A 4-ounce fuel canister (sold separately) can nest inside.</a:t>
            </a:r>
            <a:endParaRPr/>
          </a:p>
          <a:p>
            <a:pPr marL="342900" lvl="0" indent="-342900" algn="l" rtl="0">
              <a:spcBef>
                <a:spcPts val="370"/>
              </a:spcBef>
              <a:spcAft>
                <a:spcPts val="0"/>
              </a:spcAft>
              <a:buClr>
                <a:srgbClr val="595959"/>
              </a:buClr>
              <a:buSzPct val="100000"/>
              <a:buFont typeface="Arial"/>
              <a:buChar char="•"/>
            </a:pPr>
            <a:r>
              <a:rPr lang="en-US"/>
              <a:t>In general, they’re designed to boil water quickly, not cook and simmer foods (though some models let you use a different pot from the one that comes with the set, and newer versions may be shorter and wider and easier to eat from). They boil water fast and efficiently, in part thanks to a built-in windscreen. Some of these stoves also have a built-in pressure regulator that allows for consistent performance in low temperatures and at higher elevations. However, compared to standard canister stoves, the integrated system is heavier and prone to tip-overs.</a:t>
            </a:r>
            <a:endParaRPr/>
          </a:p>
          <a:p>
            <a:pPr marL="342900" lvl="0" indent="-225425" algn="l" rtl="0">
              <a:spcBef>
                <a:spcPts val="370"/>
              </a:spcBef>
              <a:spcAft>
                <a:spcPts val="0"/>
              </a:spcAft>
              <a:buClr>
                <a:srgbClr val="595959"/>
              </a:buClr>
              <a:buSzPct val="100000"/>
              <a:buFont typeface="Arial"/>
              <a:buNone/>
            </a:pPr>
            <a:endParaRPr/>
          </a:p>
        </p:txBody>
      </p:sp>
      <p:pic>
        <p:nvPicPr>
          <p:cNvPr id="151" name="Google Shape;151;p19"/>
          <p:cNvPicPr preferRelativeResize="0"/>
          <p:nvPr/>
        </p:nvPicPr>
        <p:blipFill rotWithShape="1">
          <a:blip r:embed="rId3">
            <a:alphaModFix/>
          </a:blip>
          <a:srcRect l="21316" r="21842"/>
          <a:stretch/>
        </p:blipFill>
        <p:spPr>
          <a:xfrm>
            <a:off x="6444208" y="1412776"/>
            <a:ext cx="2304256" cy="405383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0"/>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Remote Canister Stoves</a:t>
            </a:r>
            <a:endParaRPr/>
          </a:p>
        </p:txBody>
      </p:sp>
      <p:sp>
        <p:nvSpPr>
          <p:cNvPr id="157" name="Google Shape;157;p20"/>
          <p:cNvSpPr txBox="1">
            <a:spLocks noGrp="1"/>
          </p:cNvSpPr>
          <p:nvPr>
            <p:ph type="body" idx="1"/>
          </p:nvPr>
        </p:nvSpPr>
        <p:spPr>
          <a:xfrm>
            <a:off x="251520" y="1340768"/>
            <a:ext cx="4392488" cy="473971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a:t>This type of stove sits on its own base and has a fuel hose that connects it to the canister. They typically pack down small and are lightweight, though you’ll add a few more ounces and bulk compared to a standard canister stove.</a:t>
            </a:r>
            <a:endParaRPr/>
          </a:p>
          <a:p>
            <a:pPr marL="342900" lvl="0" indent="-342900" algn="l" rtl="0">
              <a:spcBef>
                <a:spcPts val="400"/>
              </a:spcBef>
              <a:spcAft>
                <a:spcPts val="0"/>
              </a:spcAft>
              <a:buClr>
                <a:srgbClr val="595959"/>
              </a:buClr>
              <a:buSzPts val="2000"/>
              <a:buFont typeface="Arial"/>
              <a:buChar char="•"/>
            </a:pPr>
            <a:r>
              <a:rPr lang="en-US"/>
              <a:t>On some models the canister can be used in an inverted position to improve cold-weather performance. These stoves may have wider support arms for large-pot stability. A windscreen may be used with off-canister stoves.</a:t>
            </a:r>
            <a:endParaRPr/>
          </a:p>
          <a:p>
            <a:pPr marL="342900" lvl="0" indent="-215900" algn="l" rtl="0">
              <a:spcBef>
                <a:spcPts val="400"/>
              </a:spcBef>
              <a:spcAft>
                <a:spcPts val="0"/>
              </a:spcAft>
              <a:buClr>
                <a:srgbClr val="595959"/>
              </a:buClr>
              <a:buSzPts val="2000"/>
              <a:buFont typeface="Arial"/>
              <a:buNone/>
            </a:pPr>
            <a:endParaRPr/>
          </a:p>
        </p:txBody>
      </p:sp>
      <p:pic>
        <p:nvPicPr>
          <p:cNvPr id="158" name="Google Shape;158;p20"/>
          <p:cNvPicPr preferRelativeResize="0"/>
          <p:nvPr/>
        </p:nvPicPr>
        <p:blipFill rotWithShape="1">
          <a:blip r:embed="rId3">
            <a:alphaModFix/>
          </a:blip>
          <a:srcRect/>
          <a:stretch/>
        </p:blipFill>
        <p:spPr>
          <a:xfrm>
            <a:off x="4677379" y="1412776"/>
            <a:ext cx="4259535" cy="440129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1"/>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Liquid-fuel Stoves</a:t>
            </a:r>
            <a:endParaRPr/>
          </a:p>
        </p:txBody>
      </p:sp>
      <p:sp>
        <p:nvSpPr>
          <p:cNvPr id="164" name="Google Shape;164;p21"/>
          <p:cNvSpPr txBox="1">
            <a:spLocks noGrp="1"/>
          </p:cNvSpPr>
          <p:nvPr>
            <p:ph type="body" idx="1"/>
          </p:nvPr>
        </p:nvSpPr>
        <p:spPr>
          <a:xfrm>
            <a:off x="251520" y="1340768"/>
            <a:ext cx="4752528" cy="4739712"/>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rgbClr val="595959"/>
              </a:buClr>
              <a:buSzPts val="2000"/>
              <a:buFont typeface="Arial"/>
              <a:buChar char="•"/>
            </a:pPr>
            <a:r>
              <a:rPr lang="en-US"/>
              <a:t>All liquid-fuel stoves run on white gas, which is highly refined to have few or no impurities. It burns hot and clean, performs well in below-freezing temperatures and, compared to the per-ounce cost of canister fuel, is much less expensive.</a:t>
            </a:r>
            <a:endParaRPr/>
          </a:p>
          <a:p>
            <a:pPr marL="342900" lvl="0" indent="-342900" algn="l" rtl="0">
              <a:spcBef>
                <a:spcPts val="400"/>
              </a:spcBef>
              <a:spcAft>
                <a:spcPts val="0"/>
              </a:spcAft>
              <a:buClr>
                <a:srgbClr val="595959"/>
              </a:buClr>
              <a:buSzPts val="2000"/>
              <a:buFont typeface="Arial"/>
              <a:buChar char="•"/>
            </a:pPr>
            <a:r>
              <a:rPr lang="en-US"/>
              <a:t>Some multi-fuel stoves can also run on some or all of the following: unleaded auto gasoline, kerosene, jet fuel or diesel. </a:t>
            </a:r>
            <a:endParaRPr/>
          </a:p>
          <a:p>
            <a:pPr marL="342900" lvl="0" indent="-342900" algn="l" rtl="0">
              <a:spcBef>
                <a:spcPts val="400"/>
              </a:spcBef>
              <a:spcAft>
                <a:spcPts val="0"/>
              </a:spcAft>
              <a:buClr>
                <a:srgbClr val="595959"/>
              </a:buClr>
              <a:buSzPts val="2000"/>
              <a:buFont typeface="Arial"/>
              <a:buChar char="•"/>
            </a:pPr>
            <a:r>
              <a:rPr lang="en-US"/>
              <a:t>Fuel versatility makes multi-fuel stoves a great choice for international travelers who face limited fuel choices outside the U.S.</a:t>
            </a:r>
            <a:endParaRPr/>
          </a:p>
          <a:p>
            <a:pPr marL="342900" lvl="0" indent="-215900" algn="l" rtl="0">
              <a:spcBef>
                <a:spcPts val="400"/>
              </a:spcBef>
              <a:spcAft>
                <a:spcPts val="0"/>
              </a:spcAft>
              <a:buClr>
                <a:srgbClr val="595959"/>
              </a:buClr>
              <a:buSzPts val="2000"/>
              <a:buFont typeface="Arial"/>
              <a:buNone/>
            </a:pPr>
            <a:endParaRPr/>
          </a:p>
        </p:txBody>
      </p:sp>
      <p:pic>
        <p:nvPicPr>
          <p:cNvPr id="165" name="Google Shape;165;p21"/>
          <p:cNvPicPr preferRelativeResize="0"/>
          <p:nvPr/>
        </p:nvPicPr>
        <p:blipFill rotWithShape="1">
          <a:blip r:embed="rId3">
            <a:alphaModFix/>
          </a:blip>
          <a:srcRect/>
          <a:stretch/>
        </p:blipFill>
        <p:spPr>
          <a:xfrm>
            <a:off x="5004048" y="1340768"/>
            <a:ext cx="3962500" cy="35871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2"/>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Liquid-fuel Stoves</a:t>
            </a:r>
            <a:endParaRPr/>
          </a:p>
        </p:txBody>
      </p:sp>
      <p:sp>
        <p:nvSpPr>
          <p:cNvPr id="171" name="Google Shape;171;p22"/>
          <p:cNvSpPr txBox="1">
            <a:spLocks noGrp="1"/>
          </p:cNvSpPr>
          <p:nvPr>
            <p:ph type="body" idx="1"/>
          </p:nvPr>
        </p:nvSpPr>
        <p:spPr>
          <a:xfrm>
            <a:off x="4788024" y="1340768"/>
            <a:ext cx="4104456" cy="504056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b="1"/>
              <a:t>Pros:</a:t>
            </a:r>
            <a:endParaRPr/>
          </a:p>
          <a:p>
            <a:pPr marL="800100" lvl="1" indent="-342900" algn="l" rtl="0">
              <a:spcBef>
                <a:spcPts val="320"/>
              </a:spcBef>
              <a:spcAft>
                <a:spcPts val="0"/>
              </a:spcAft>
              <a:buClr>
                <a:srgbClr val="595959"/>
              </a:buClr>
              <a:buSzPts val="1600"/>
              <a:buChar char="–"/>
            </a:pPr>
            <a:r>
              <a:rPr lang="en-US"/>
              <a:t>Liquid-fuel stoves tend to be low-profile and offer greater stability on uneven ground.</a:t>
            </a:r>
            <a:endParaRPr/>
          </a:p>
          <a:p>
            <a:pPr marL="800100" lvl="1" indent="-342900" algn="l" rtl="0">
              <a:spcBef>
                <a:spcPts val="320"/>
              </a:spcBef>
              <a:spcAft>
                <a:spcPts val="0"/>
              </a:spcAft>
              <a:buClr>
                <a:srgbClr val="595959"/>
              </a:buClr>
              <a:buSzPts val="1600"/>
              <a:buChar char="–"/>
            </a:pPr>
            <a:r>
              <a:rPr lang="en-US"/>
              <a:t>It’s easy to tell how much fuel you have left by peering into the fuel bottle.</a:t>
            </a:r>
            <a:endParaRPr/>
          </a:p>
          <a:p>
            <a:pPr marL="800100" lvl="1" indent="-342900" algn="l" rtl="0">
              <a:spcBef>
                <a:spcPts val="320"/>
              </a:spcBef>
              <a:spcAft>
                <a:spcPts val="0"/>
              </a:spcAft>
              <a:buClr>
                <a:srgbClr val="595959"/>
              </a:buClr>
              <a:buSzPts val="1600"/>
              <a:buChar char="–"/>
            </a:pPr>
            <a:r>
              <a:rPr lang="en-US"/>
              <a:t>While you do have to buy a fuel bottle, there’s no canister to discard.</a:t>
            </a:r>
            <a:endParaRPr/>
          </a:p>
          <a:p>
            <a:pPr marL="800100" lvl="1" indent="-342900" algn="l" rtl="0">
              <a:spcBef>
                <a:spcPts val="320"/>
              </a:spcBef>
              <a:spcAft>
                <a:spcPts val="0"/>
              </a:spcAft>
              <a:buClr>
                <a:srgbClr val="595959"/>
              </a:buClr>
              <a:buSzPts val="1600"/>
              <a:buChar char="–"/>
            </a:pPr>
            <a:r>
              <a:rPr lang="en-US"/>
              <a:t>These stoves perform better than other options at high elevations and in cold temperatures.</a:t>
            </a:r>
            <a:endParaRPr/>
          </a:p>
          <a:p>
            <a:pPr marL="342900" lvl="0" indent="-215900" algn="l" rtl="0">
              <a:spcBef>
                <a:spcPts val="400"/>
              </a:spcBef>
              <a:spcAft>
                <a:spcPts val="0"/>
              </a:spcAft>
              <a:buClr>
                <a:srgbClr val="595959"/>
              </a:buClr>
              <a:buSzPts val="2000"/>
              <a:buFont typeface="Arial"/>
              <a:buNone/>
            </a:pPr>
            <a:endParaRPr/>
          </a:p>
        </p:txBody>
      </p:sp>
      <p:pic>
        <p:nvPicPr>
          <p:cNvPr id="172" name="Google Shape;172;p22"/>
          <p:cNvPicPr preferRelativeResize="0"/>
          <p:nvPr/>
        </p:nvPicPr>
        <p:blipFill rotWithShape="1">
          <a:blip r:embed="rId3">
            <a:alphaModFix/>
          </a:blip>
          <a:srcRect/>
          <a:stretch/>
        </p:blipFill>
        <p:spPr>
          <a:xfrm>
            <a:off x="221680" y="1700808"/>
            <a:ext cx="4450184" cy="296308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3"/>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Liquid-fuel Stoves</a:t>
            </a:r>
            <a:endParaRPr/>
          </a:p>
        </p:txBody>
      </p:sp>
      <p:sp>
        <p:nvSpPr>
          <p:cNvPr id="178" name="Google Shape;178;p23"/>
          <p:cNvSpPr txBox="1">
            <a:spLocks noGrp="1"/>
          </p:cNvSpPr>
          <p:nvPr>
            <p:ph type="body" idx="1"/>
          </p:nvPr>
        </p:nvSpPr>
        <p:spPr>
          <a:xfrm>
            <a:off x="251520" y="1340768"/>
            <a:ext cx="4320480" cy="504056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b="1"/>
              <a:t>Cons:</a:t>
            </a:r>
            <a:endParaRPr/>
          </a:p>
          <a:p>
            <a:pPr marL="800100" lvl="1" indent="-342900" algn="l" rtl="0">
              <a:spcBef>
                <a:spcPts val="320"/>
              </a:spcBef>
              <a:spcAft>
                <a:spcPts val="0"/>
              </a:spcAft>
              <a:buClr>
                <a:srgbClr val="595959"/>
              </a:buClr>
              <a:buSzPts val="1600"/>
              <a:buChar char="–"/>
            </a:pPr>
            <a:r>
              <a:rPr lang="en-US"/>
              <a:t>Priming and maintenance are required.</a:t>
            </a:r>
            <a:endParaRPr/>
          </a:p>
          <a:p>
            <a:pPr marL="800100" lvl="1" indent="-342900" algn="l" rtl="0">
              <a:spcBef>
                <a:spcPts val="320"/>
              </a:spcBef>
              <a:spcAft>
                <a:spcPts val="0"/>
              </a:spcAft>
              <a:buClr>
                <a:srgbClr val="595959"/>
              </a:buClr>
              <a:buSzPts val="1600"/>
              <a:buChar char="–"/>
            </a:pPr>
            <a:r>
              <a:rPr lang="en-US"/>
              <a:t>Fuel spills are possible.</a:t>
            </a:r>
            <a:endParaRPr/>
          </a:p>
          <a:p>
            <a:pPr marL="800100" lvl="1" indent="-342900" algn="l" rtl="0">
              <a:spcBef>
                <a:spcPts val="320"/>
              </a:spcBef>
              <a:spcAft>
                <a:spcPts val="0"/>
              </a:spcAft>
              <a:buClr>
                <a:srgbClr val="595959"/>
              </a:buClr>
              <a:buSzPts val="1600"/>
              <a:buChar char="–"/>
            </a:pPr>
            <a:r>
              <a:rPr lang="en-US"/>
              <a:t>They tend to be heavier than canister stoves.</a:t>
            </a:r>
            <a:endParaRPr/>
          </a:p>
          <a:p>
            <a:pPr marL="800100" lvl="1" indent="-342900" algn="l" rtl="0">
              <a:spcBef>
                <a:spcPts val="320"/>
              </a:spcBef>
              <a:spcAft>
                <a:spcPts val="0"/>
              </a:spcAft>
              <a:buClr>
                <a:srgbClr val="595959"/>
              </a:buClr>
              <a:buSzPts val="1600"/>
              <a:buChar char="–"/>
            </a:pPr>
            <a:r>
              <a:rPr lang="en-US"/>
              <a:t>Multi-fuel stoves can cost a bit more.</a:t>
            </a:r>
            <a:endParaRPr/>
          </a:p>
          <a:p>
            <a:pPr marL="800100" lvl="1" indent="-342900" algn="l" rtl="0">
              <a:spcBef>
                <a:spcPts val="320"/>
              </a:spcBef>
              <a:spcAft>
                <a:spcPts val="0"/>
              </a:spcAft>
              <a:buClr>
                <a:srgbClr val="595959"/>
              </a:buClr>
              <a:buSzPts val="1600"/>
              <a:buChar char="–"/>
            </a:pPr>
            <a:r>
              <a:rPr lang="en-US"/>
              <a:t>Fuels other than white gas have more impurities that may, over time, clog stove parts such as the fuel tube. </a:t>
            </a:r>
            <a:endParaRPr/>
          </a:p>
          <a:p>
            <a:pPr marL="342900" lvl="0" indent="-215900" algn="l" rtl="0">
              <a:spcBef>
                <a:spcPts val="400"/>
              </a:spcBef>
              <a:spcAft>
                <a:spcPts val="0"/>
              </a:spcAft>
              <a:buClr>
                <a:srgbClr val="595959"/>
              </a:buClr>
              <a:buSzPts val="2000"/>
              <a:buFont typeface="Arial"/>
              <a:buNone/>
            </a:pPr>
            <a:endParaRPr/>
          </a:p>
        </p:txBody>
      </p:sp>
      <p:pic>
        <p:nvPicPr>
          <p:cNvPr id="179" name="Google Shape;179;p23"/>
          <p:cNvPicPr preferRelativeResize="0"/>
          <p:nvPr/>
        </p:nvPicPr>
        <p:blipFill rotWithShape="1">
          <a:blip r:embed="rId3">
            <a:alphaModFix/>
          </a:blip>
          <a:srcRect/>
          <a:stretch/>
        </p:blipFill>
        <p:spPr>
          <a:xfrm>
            <a:off x="4716015" y="1556792"/>
            <a:ext cx="4026393" cy="302433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4"/>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Alternative-fuel Stoves</a:t>
            </a:r>
            <a:endParaRPr/>
          </a:p>
        </p:txBody>
      </p:sp>
      <p:sp>
        <p:nvSpPr>
          <p:cNvPr id="185" name="Google Shape;185;p24"/>
          <p:cNvSpPr txBox="1">
            <a:spLocks noGrp="1"/>
          </p:cNvSpPr>
          <p:nvPr>
            <p:ph type="body" idx="1"/>
          </p:nvPr>
        </p:nvSpPr>
        <p:spPr>
          <a:xfrm>
            <a:off x="251520" y="1340768"/>
            <a:ext cx="5256584" cy="518457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b="1"/>
              <a:t>Wood-burning Stoves</a:t>
            </a:r>
            <a:endParaRPr/>
          </a:p>
          <a:p>
            <a:pPr marL="800100" lvl="1" indent="-342900" algn="l" rtl="0">
              <a:spcBef>
                <a:spcPts val="320"/>
              </a:spcBef>
              <a:spcAft>
                <a:spcPts val="0"/>
              </a:spcAft>
              <a:buClr>
                <a:srgbClr val="595959"/>
              </a:buClr>
              <a:buSzPts val="1600"/>
              <a:buChar char="–"/>
            </a:pPr>
            <a:r>
              <a:rPr lang="en-US"/>
              <a:t>Because these burn twigs and leaves you gather in the backcountry, you carry no fuel, a nice option for longer or lighter trips.</a:t>
            </a:r>
            <a:endParaRPr/>
          </a:p>
          <a:p>
            <a:pPr marL="342900" lvl="0" indent="-342900" algn="l" rtl="0">
              <a:spcBef>
                <a:spcPts val="400"/>
              </a:spcBef>
              <a:spcAft>
                <a:spcPts val="0"/>
              </a:spcAft>
              <a:buClr>
                <a:srgbClr val="595959"/>
              </a:buClr>
              <a:buSzPts val="2000"/>
              <a:buFont typeface="Arial"/>
              <a:buChar char="•"/>
            </a:pPr>
            <a:r>
              <a:rPr lang="en-US" b="1"/>
              <a:t>Pros:</a:t>
            </a:r>
            <a:endParaRPr/>
          </a:p>
          <a:p>
            <a:pPr marL="800100" lvl="1" indent="-342900" algn="l" rtl="0">
              <a:spcBef>
                <a:spcPts val="320"/>
              </a:spcBef>
              <a:spcAft>
                <a:spcPts val="0"/>
              </a:spcAft>
              <a:buClr>
                <a:srgbClr val="595959"/>
              </a:buClr>
              <a:buSzPts val="1600"/>
              <a:buChar char="–"/>
            </a:pPr>
            <a:r>
              <a:rPr lang="en-US"/>
              <a:t>These</a:t>
            </a:r>
            <a:r>
              <a:rPr lang="en-US" b="1"/>
              <a:t> </a:t>
            </a:r>
            <a:r>
              <a:rPr lang="en-US"/>
              <a:t>can be simple and lightweight, such as a titanium base-and-windscreen/pot-support setup that folds flat.</a:t>
            </a:r>
            <a:endParaRPr/>
          </a:p>
          <a:p>
            <a:pPr marL="800100" lvl="1" indent="-342900" algn="l" rtl="0">
              <a:spcBef>
                <a:spcPts val="320"/>
              </a:spcBef>
              <a:spcAft>
                <a:spcPts val="0"/>
              </a:spcAft>
              <a:buClr>
                <a:srgbClr val="595959"/>
              </a:buClr>
              <a:buSzPts val="1600"/>
              <a:buChar char="–"/>
            </a:pPr>
            <a:r>
              <a:rPr lang="en-US"/>
              <a:t>Some models can generate enough electricity while burning twigs to charge a mobile phone or other small gadget via a USB connection.</a:t>
            </a:r>
            <a:endParaRPr/>
          </a:p>
          <a:p>
            <a:pPr marL="800100" lvl="1" indent="-342900" algn="l" rtl="0">
              <a:spcBef>
                <a:spcPts val="320"/>
              </a:spcBef>
              <a:spcAft>
                <a:spcPts val="0"/>
              </a:spcAft>
              <a:buClr>
                <a:srgbClr val="595959"/>
              </a:buClr>
              <a:buSzPts val="1600"/>
              <a:buChar char="–"/>
            </a:pPr>
            <a:r>
              <a:rPr lang="en-US"/>
              <a:t>Some models can be outfitted with an optional grill.</a:t>
            </a:r>
            <a:endParaRPr/>
          </a:p>
          <a:p>
            <a:pPr marL="342900" lvl="0" indent="-342900" algn="l" rtl="0">
              <a:spcBef>
                <a:spcPts val="400"/>
              </a:spcBef>
              <a:spcAft>
                <a:spcPts val="0"/>
              </a:spcAft>
              <a:buClr>
                <a:srgbClr val="595959"/>
              </a:buClr>
              <a:buSzPts val="2000"/>
              <a:buFont typeface="Arial"/>
              <a:buChar char="•"/>
            </a:pPr>
            <a:r>
              <a:rPr lang="en-US" b="1"/>
              <a:t>Cons</a:t>
            </a:r>
            <a:r>
              <a:rPr lang="en-US"/>
              <a:t>:</a:t>
            </a:r>
            <a:endParaRPr/>
          </a:p>
          <a:p>
            <a:pPr marL="800100" lvl="1" indent="-342900" algn="l" rtl="0">
              <a:spcBef>
                <a:spcPts val="320"/>
              </a:spcBef>
              <a:spcAft>
                <a:spcPts val="0"/>
              </a:spcAft>
              <a:buClr>
                <a:srgbClr val="595959"/>
              </a:buClr>
              <a:buSzPts val="1600"/>
              <a:buChar char="–"/>
            </a:pPr>
            <a:r>
              <a:rPr lang="en-US"/>
              <a:t>Finding dry fuel during wet weather can be challenging.</a:t>
            </a:r>
            <a:endParaRPr/>
          </a:p>
          <a:p>
            <a:pPr marL="800100" lvl="1" indent="-342900" algn="l" rtl="0">
              <a:spcBef>
                <a:spcPts val="320"/>
              </a:spcBef>
              <a:spcAft>
                <a:spcPts val="0"/>
              </a:spcAft>
              <a:buClr>
                <a:srgbClr val="595959"/>
              </a:buClr>
              <a:buSzPts val="1600"/>
              <a:buChar char="–"/>
            </a:pPr>
            <a:r>
              <a:rPr lang="en-US"/>
              <a:t>Use may be prohibited during a burn ban or in some places at high elevation (for example, Yosemite prohibits twig-burning stoves above 9,600 feet).</a:t>
            </a:r>
            <a:endParaRPr/>
          </a:p>
          <a:p>
            <a:pPr marL="342900" lvl="0" indent="-215900" algn="l" rtl="0">
              <a:spcBef>
                <a:spcPts val="400"/>
              </a:spcBef>
              <a:spcAft>
                <a:spcPts val="0"/>
              </a:spcAft>
              <a:buClr>
                <a:srgbClr val="595959"/>
              </a:buClr>
              <a:buSzPts val="2000"/>
              <a:buFont typeface="Arial"/>
              <a:buNone/>
            </a:pPr>
            <a:endParaRPr/>
          </a:p>
        </p:txBody>
      </p:sp>
      <p:pic>
        <p:nvPicPr>
          <p:cNvPr id="186" name="Google Shape;186;p24"/>
          <p:cNvPicPr preferRelativeResize="0"/>
          <p:nvPr/>
        </p:nvPicPr>
        <p:blipFill rotWithShape="1">
          <a:blip r:embed="rId3">
            <a:alphaModFix/>
          </a:blip>
          <a:srcRect/>
          <a:stretch/>
        </p:blipFill>
        <p:spPr>
          <a:xfrm>
            <a:off x="5853153" y="1412776"/>
            <a:ext cx="2857500" cy="2857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5"/>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Alternative-fuel Stoves</a:t>
            </a:r>
            <a:endParaRPr/>
          </a:p>
        </p:txBody>
      </p:sp>
      <p:sp>
        <p:nvSpPr>
          <p:cNvPr id="192" name="Google Shape;192;p25"/>
          <p:cNvSpPr txBox="1">
            <a:spLocks noGrp="1"/>
          </p:cNvSpPr>
          <p:nvPr>
            <p:ph type="body" idx="1"/>
          </p:nvPr>
        </p:nvSpPr>
        <p:spPr>
          <a:xfrm>
            <a:off x="251520" y="1340768"/>
            <a:ext cx="5760640" cy="504056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b="1"/>
              <a:t>Denatured Alcohol Stoves</a:t>
            </a:r>
            <a:endParaRPr/>
          </a:p>
          <a:p>
            <a:pPr marL="800100" lvl="1" indent="-342900" algn="l" rtl="0">
              <a:spcBef>
                <a:spcPts val="320"/>
              </a:spcBef>
              <a:spcAft>
                <a:spcPts val="0"/>
              </a:spcAft>
              <a:buClr>
                <a:srgbClr val="595959"/>
              </a:buClr>
              <a:buSzPts val="1600"/>
              <a:buChar char="–"/>
            </a:pPr>
            <a:r>
              <a:rPr lang="en-US"/>
              <a:t>These stoves appeal most to ultralight backpackers because they weigh only an ounce or two. In addition, you only need to carry a bottle of alcohol sized to meet your trip needs.</a:t>
            </a:r>
            <a:endParaRPr/>
          </a:p>
          <a:p>
            <a:pPr marL="342900" lvl="0" indent="-342900" algn="l" rtl="0">
              <a:spcBef>
                <a:spcPts val="400"/>
              </a:spcBef>
              <a:spcAft>
                <a:spcPts val="0"/>
              </a:spcAft>
              <a:buClr>
                <a:srgbClr val="595959"/>
              </a:buClr>
              <a:buSzPts val="2000"/>
              <a:buFont typeface="Arial"/>
              <a:buChar char="•"/>
            </a:pPr>
            <a:r>
              <a:rPr lang="en-US" b="1"/>
              <a:t>Pros:</a:t>
            </a:r>
            <a:endParaRPr/>
          </a:p>
          <a:p>
            <a:pPr marL="800100" lvl="1" indent="-342900" algn="l" rtl="0">
              <a:spcBef>
                <a:spcPts val="320"/>
              </a:spcBef>
              <a:spcAft>
                <a:spcPts val="0"/>
              </a:spcAft>
              <a:buClr>
                <a:srgbClr val="595959"/>
              </a:buClr>
              <a:buSzPts val="1600"/>
              <a:buChar char="–"/>
            </a:pPr>
            <a:r>
              <a:rPr lang="en-US"/>
              <a:t>Denatured alcohol stoves have few parts that would require maintenance.</a:t>
            </a:r>
            <a:endParaRPr/>
          </a:p>
          <a:p>
            <a:pPr marL="800100" lvl="1" indent="-342900" algn="l" rtl="0">
              <a:spcBef>
                <a:spcPts val="320"/>
              </a:spcBef>
              <a:spcAft>
                <a:spcPts val="0"/>
              </a:spcAft>
              <a:buClr>
                <a:srgbClr val="595959"/>
              </a:buClr>
              <a:buSzPts val="1600"/>
              <a:buChar char="–"/>
            </a:pPr>
            <a:r>
              <a:rPr lang="en-US"/>
              <a:t>Denatured alcohol is inexpensive and relatively easy to find across the U.S.</a:t>
            </a:r>
            <a:endParaRPr/>
          </a:p>
          <a:p>
            <a:pPr marL="800100" lvl="1" indent="-342900" algn="l" rtl="0">
              <a:spcBef>
                <a:spcPts val="320"/>
              </a:spcBef>
              <a:spcAft>
                <a:spcPts val="0"/>
              </a:spcAft>
              <a:buClr>
                <a:srgbClr val="595959"/>
              </a:buClr>
              <a:buSzPts val="1600"/>
              <a:buChar char="–"/>
            </a:pPr>
            <a:r>
              <a:rPr lang="en-US"/>
              <a:t>The fuel burns silently.</a:t>
            </a:r>
            <a:endParaRPr/>
          </a:p>
          <a:p>
            <a:pPr marL="342900" lvl="0" indent="-342900" algn="l" rtl="0">
              <a:spcBef>
                <a:spcPts val="400"/>
              </a:spcBef>
              <a:spcAft>
                <a:spcPts val="0"/>
              </a:spcAft>
              <a:buClr>
                <a:srgbClr val="595959"/>
              </a:buClr>
              <a:buSzPts val="2000"/>
              <a:buFont typeface="Arial"/>
              <a:buChar char="•"/>
            </a:pPr>
            <a:r>
              <a:rPr lang="en-US" b="1"/>
              <a:t>Cons:</a:t>
            </a:r>
            <a:endParaRPr/>
          </a:p>
          <a:p>
            <a:pPr marL="800100" lvl="1" indent="-342900" algn="l" rtl="0">
              <a:spcBef>
                <a:spcPts val="320"/>
              </a:spcBef>
              <a:spcAft>
                <a:spcPts val="0"/>
              </a:spcAft>
              <a:buClr>
                <a:srgbClr val="595959"/>
              </a:buClr>
              <a:buSzPts val="1600"/>
              <a:buChar char="–"/>
            </a:pPr>
            <a:r>
              <a:rPr lang="en-US"/>
              <a:t>Alcohol does not burn as hot as canister fuel or white gas, so it takes longer to boil water and requires more fuel.</a:t>
            </a:r>
            <a:endParaRPr/>
          </a:p>
          <a:p>
            <a:pPr marL="800100" lvl="1" indent="-342900" algn="l" rtl="0">
              <a:spcBef>
                <a:spcPts val="320"/>
              </a:spcBef>
              <a:spcAft>
                <a:spcPts val="0"/>
              </a:spcAft>
              <a:buClr>
                <a:srgbClr val="595959"/>
              </a:buClr>
              <a:buSzPts val="1600"/>
              <a:buChar char="–"/>
            </a:pPr>
            <a:r>
              <a:rPr lang="en-US"/>
              <a:t>A windscreen is often a must.</a:t>
            </a:r>
            <a:endParaRPr/>
          </a:p>
          <a:p>
            <a:pPr marL="800100" lvl="1" indent="-342900" algn="l" rtl="0">
              <a:spcBef>
                <a:spcPts val="320"/>
              </a:spcBef>
              <a:spcAft>
                <a:spcPts val="0"/>
              </a:spcAft>
              <a:buClr>
                <a:srgbClr val="595959"/>
              </a:buClr>
              <a:buSzPts val="1600"/>
              <a:buChar char="–"/>
            </a:pPr>
            <a:r>
              <a:rPr lang="en-US"/>
              <a:t>Denatured alcohol can be hard to find outside the U.S.</a:t>
            </a:r>
            <a:endParaRPr/>
          </a:p>
          <a:p>
            <a:pPr marL="342900" lvl="0" indent="-215900" algn="l" rtl="0">
              <a:spcBef>
                <a:spcPts val="400"/>
              </a:spcBef>
              <a:spcAft>
                <a:spcPts val="0"/>
              </a:spcAft>
              <a:buClr>
                <a:srgbClr val="595959"/>
              </a:buClr>
              <a:buSzPts val="2000"/>
              <a:buFont typeface="Arial"/>
              <a:buNone/>
            </a:pPr>
            <a:endParaRPr/>
          </a:p>
        </p:txBody>
      </p:sp>
      <p:pic>
        <p:nvPicPr>
          <p:cNvPr id="193" name="Google Shape;193;p25"/>
          <p:cNvPicPr preferRelativeResize="0"/>
          <p:nvPr/>
        </p:nvPicPr>
        <p:blipFill rotWithShape="1">
          <a:blip r:embed="rId3">
            <a:alphaModFix/>
          </a:blip>
          <a:srcRect/>
          <a:stretch/>
        </p:blipFill>
        <p:spPr>
          <a:xfrm>
            <a:off x="6411995" y="1772816"/>
            <a:ext cx="2232248" cy="250601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6"/>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Alternative-fuel Stoves</a:t>
            </a:r>
            <a:endParaRPr/>
          </a:p>
        </p:txBody>
      </p:sp>
      <p:sp>
        <p:nvSpPr>
          <p:cNvPr id="199" name="Google Shape;199;p26"/>
          <p:cNvSpPr txBox="1">
            <a:spLocks noGrp="1"/>
          </p:cNvSpPr>
          <p:nvPr>
            <p:ph type="body" idx="1"/>
          </p:nvPr>
        </p:nvSpPr>
        <p:spPr>
          <a:xfrm>
            <a:off x="251520" y="1340768"/>
            <a:ext cx="5184576" cy="504056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b="1"/>
              <a:t>Solid-fuel Tablet Stoves</a:t>
            </a:r>
            <a:endParaRPr/>
          </a:p>
          <a:p>
            <a:pPr marL="800100" lvl="1" indent="-342900" algn="l" rtl="0">
              <a:spcBef>
                <a:spcPts val="320"/>
              </a:spcBef>
              <a:spcAft>
                <a:spcPts val="0"/>
              </a:spcAft>
              <a:buClr>
                <a:srgbClr val="595959"/>
              </a:buClr>
              <a:buSzPts val="1600"/>
              <a:buChar char="–"/>
            </a:pPr>
            <a:r>
              <a:rPr lang="en-US"/>
              <a:t>These are also a popular choice with ultralight backpackers. Some models are so small they fold up and fit in your pocket.</a:t>
            </a:r>
            <a:endParaRPr/>
          </a:p>
          <a:p>
            <a:pPr marL="342900" lvl="0" indent="-342900" algn="l" rtl="0">
              <a:spcBef>
                <a:spcPts val="400"/>
              </a:spcBef>
              <a:spcAft>
                <a:spcPts val="0"/>
              </a:spcAft>
              <a:buClr>
                <a:srgbClr val="595959"/>
              </a:buClr>
              <a:buSzPts val="2000"/>
              <a:buFont typeface="Arial"/>
              <a:buChar char="•"/>
            </a:pPr>
            <a:r>
              <a:rPr lang="en-US" b="1"/>
              <a:t>Pros:</a:t>
            </a:r>
            <a:endParaRPr/>
          </a:p>
          <a:p>
            <a:pPr marL="800100" lvl="1" indent="-342900" algn="l" rtl="0">
              <a:spcBef>
                <a:spcPts val="320"/>
              </a:spcBef>
              <a:spcAft>
                <a:spcPts val="0"/>
              </a:spcAft>
              <a:buClr>
                <a:srgbClr val="595959"/>
              </a:buClr>
              <a:buSzPts val="1600"/>
              <a:buChar char="–"/>
            </a:pPr>
            <a:r>
              <a:rPr lang="en-US"/>
              <a:t>Inexpensive</a:t>
            </a:r>
            <a:endParaRPr/>
          </a:p>
          <a:p>
            <a:pPr marL="800100" lvl="1" indent="-342900" algn="l" rtl="0">
              <a:spcBef>
                <a:spcPts val="320"/>
              </a:spcBef>
              <a:spcAft>
                <a:spcPts val="0"/>
              </a:spcAft>
              <a:buClr>
                <a:srgbClr val="595959"/>
              </a:buClr>
              <a:buSzPts val="1600"/>
              <a:buChar char="–"/>
            </a:pPr>
            <a:r>
              <a:rPr lang="en-US"/>
              <a:t>Low weight: a pocket-size model may weigh 3.25 ounces; a stove/pot combo, 7 ounces.</a:t>
            </a:r>
            <a:endParaRPr/>
          </a:p>
          <a:p>
            <a:pPr marL="800100" lvl="1" indent="-342900" algn="l" rtl="0">
              <a:spcBef>
                <a:spcPts val="320"/>
              </a:spcBef>
              <a:spcAft>
                <a:spcPts val="0"/>
              </a:spcAft>
              <a:buClr>
                <a:srgbClr val="595959"/>
              </a:buClr>
              <a:buSzPts val="1600"/>
              <a:buChar char="–"/>
            </a:pPr>
            <a:r>
              <a:rPr lang="en-US"/>
              <a:t>Compact size</a:t>
            </a:r>
            <a:endParaRPr/>
          </a:p>
          <a:p>
            <a:pPr marL="800100" lvl="1" indent="-342900" algn="l" rtl="0">
              <a:spcBef>
                <a:spcPts val="320"/>
              </a:spcBef>
              <a:spcAft>
                <a:spcPts val="0"/>
              </a:spcAft>
              <a:buClr>
                <a:srgbClr val="595959"/>
              </a:buClr>
              <a:buSzPts val="1600"/>
              <a:buChar char="–"/>
            </a:pPr>
            <a:r>
              <a:rPr lang="en-US"/>
              <a:t>Tablets light easily and may be extinguished and reused later.</a:t>
            </a:r>
            <a:endParaRPr/>
          </a:p>
          <a:p>
            <a:pPr marL="342900" lvl="0" indent="-342900" algn="l" rtl="0">
              <a:spcBef>
                <a:spcPts val="400"/>
              </a:spcBef>
              <a:spcAft>
                <a:spcPts val="0"/>
              </a:spcAft>
              <a:buClr>
                <a:srgbClr val="595959"/>
              </a:buClr>
              <a:buSzPts val="2000"/>
              <a:buFont typeface="Arial"/>
              <a:buChar char="•"/>
            </a:pPr>
            <a:r>
              <a:rPr lang="en-US" b="1"/>
              <a:t>Cons</a:t>
            </a:r>
            <a:r>
              <a:rPr lang="en-US"/>
              <a:t>:</a:t>
            </a:r>
            <a:endParaRPr/>
          </a:p>
          <a:p>
            <a:pPr marL="800100" lvl="1" indent="-342900" algn="l" rtl="0">
              <a:spcBef>
                <a:spcPts val="320"/>
              </a:spcBef>
              <a:spcAft>
                <a:spcPts val="0"/>
              </a:spcAft>
              <a:buClr>
                <a:srgbClr val="595959"/>
              </a:buClr>
              <a:buSzPts val="1600"/>
              <a:buChar char="–"/>
            </a:pPr>
            <a:r>
              <a:rPr lang="en-US"/>
              <a:t>They are slow to bring water to a boil</a:t>
            </a:r>
            <a:endParaRPr/>
          </a:p>
          <a:p>
            <a:pPr marL="800100" lvl="1" indent="-342900" algn="l" rtl="0">
              <a:spcBef>
                <a:spcPts val="320"/>
              </a:spcBef>
              <a:spcAft>
                <a:spcPts val="0"/>
              </a:spcAft>
              <a:buClr>
                <a:srgbClr val="595959"/>
              </a:buClr>
              <a:buSzPts val="1600"/>
              <a:buChar char="–"/>
            </a:pPr>
            <a:r>
              <a:rPr lang="en-US"/>
              <a:t>Tablets may have an odor</a:t>
            </a:r>
            <a:endParaRPr/>
          </a:p>
          <a:p>
            <a:pPr marL="800100" lvl="1" indent="-342900" algn="l" rtl="0">
              <a:spcBef>
                <a:spcPts val="320"/>
              </a:spcBef>
              <a:spcAft>
                <a:spcPts val="0"/>
              </a:spcAft>
              <a:buClr>
                <a:srgbClr val="595959"/>
              </a:buClr>
              <a:buSzPts val="1600"/>
              <a:buChar char="–"/>
            </a:pPr>
            <a:r>
              <a:rPr lang="en-US"/>
              <a:t>Tablets may leave a greasy residue on the pot’s underside.</a:t>
            </a:r>
            <a:endParaRPr/>
          </a:p>
          <a:p>
            <a:pPr marL="342900" lvl="0" indent="-215900" algn="l" rtl="0">
              <a:spcBef>
                <a:spcPts val="400"/>
              </a:spcBef>
              <a:spcAft>
                <a:spcPts val="0"/>
              </a:spcAft>
              <a:buClr>
                <a:srgbClr val="595959"/>
              </a:buClr>
              <a:buSzPts val="2000"/>
              <a:buFont typeface="Arial"/>
              <a:buNone/>
            </a:pPr>
            <a:endParaRPr/>
          </a:p>
        </p:txBody>
      </p:sp>
      <p:pic>
        <p:nvPicPr>
          <p:cNvPr id="200" name="Google Shape;200;p26"/>
          <p:cNvPicPr preferRelativeResize="0"/>
          <p:nvPr/>
        </p:nvPicPr>
        <p:blipFill rotWithShape="1">
          <a:blip r:embed="rId3">
            <a:alphaModFix/>
          </a:blip>
          <a:srcRect/>
          <a:stretch/>
        </p:blipFill>
        <p:spPr>
          <a:xfrm>
            <a:off x="5436096" y="1628800"/>
            <a:ext cx="3573016" cy="357301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7"/>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3600"/>
              <a:buFont typeface="Calibri"/>
              <a:buNone/>
            </a:pPr>
            <a:r>
              <a:rPr lang="en-US" sz="3600"/>
              <a:t>How Much Fuel Should I Carry?</a:t>
            </a:r>
            <a:endParaRPr sz="3600"/>
          </a:p>
        </p:txBody>
      </p:sp>
      <p:sp>
        <p:nvSpPr>
          <p:cNvPr id="206" name="Google Shape;206;p27"/>
          <p:cNvSpPr txBox="1">
            <a:spLocks noGrp="1"/>
          </p:cNvSpPr>
          <p:nvPr>
            <p:ph type="body" idx="1"/>
          </p:nvPr>
        </p:nvSpPr>
        <p:spPr>
          <a:xfrm>
            <a:off x="251520" y="1340768"/>
            <a:ext cx="5544616" cy="496855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200"/>
              <a:buFont typeface="Arial"/>
              <a:buChar char="•"/>
            </a:pPr>
            <a:r>
              <a:rPr lang="en-US" sz="2200"/>
              <a:t>It’s the age-old question answered only by backcountry experience and deep wilderness wisdom: How much backpacking stove fuel do I </a:t>
            </a:r>
            <a:r>
              <a:rPr lang="en-US" sz="2200" i="1"/>
              <a:t>really</a:t>
            </a:r>
            <a:r>
              <a:rPr lang="en-US" sz="2200"/>
              <a:t> need to carry on my next trip? </a:t>
            </a:r>
            <a:endParaRPr sz="2200"/>
          </a:p>
          <a:p>
            <a:pPr marL="800100" lvl="1" indent="-342900" algn="l" rtl="0">
              <a:spcBef>
                <a:spcPts val="400"/>
              </a:spcBef>
              <a:spcAft>
                <a:spcPts val="0"/>
              </a:spcAft>
              <a:buClr>
                <a:srgbClr val="595959"/>
              </a:buClr>
              <a:buSzPts val="2000"/>
              <a:buChar char="–"/>
            </a:pPr>
            <a:r>
              <a:rPr lang="en-US" sz="2000"/>
              <a:t>Pack too little and you could go hungry.</a:t>
            </a:r>
            <a:endParaRPr/>
          </a:p>
          <a:p>
            <a:pPr marL="800100" lvl="1" indent="-342900" algn="l" rtl="0">
              <a:spcBef>
                <a:spcPts val="400"/>
              </a:spcBef>
              <a:spcAft>
                <a:spcPts val="0"/>
              </a:spcAft>
              <a:buClr>
                <a:srgbClr val="595959"/>
              </a:buClr>
              <a:buSzPts val="2000"/>
              <a:buChar char="–"/>
            </a:pPr>
            <a:r>
              <a:rPr lang="en-US" sz="2000"/>
              <a:t>Tote too much and you’ll bear the burden of hauling extra weight, which will only slow you down.</a:t>
            </a:r>
            <a:endParaRPr/>
          </a:p>
          <a:p>
            <a:pPr marL="342900" lvl="0" indent="-342900" algn="l" rtl="0">
              <a:spcBef>
                <a:spcPts val="440"/>
              </a:spcBef>
              <a:spcAft>
                <a:spcPts val="0"/>
              </a:spcAft>
              <a:buClr>
                <a:srgbClr val="595959"/>
              </a:buClr>
              <a:buSzPts val="2200"/>
              <a:buFont typeface="Arial"/>
              <a:buChar char="•"/>
            </a:pPr>
            <a:r>
              <a:rPr lang="en-US" sz="2200"/>
              <a:t>So how do you calculate the right amount?</a:t>
            </a:r>
            <a:endParaRPr/>
          </a:p>
          <a:p>
            <a:pPr marL="342900" lvl="0" indent="-342900" algn="l" rtl="0">
              <a:spcBef>
                <a:spcPts val="440"/>
              </a:spcBef>
              <a:spcAft>
                <a:spcPts val="0"/>
              </a:spcAft>
              <a:buClr>
                <a:srgbClr val="595959"/>
              </a:buClr>
              <a:buSzPts val="2200"/>
              <a:buFont typeface="Arial"/>
              <a:buChar char="•"/>
            </a:pPr>
            <a:r>
              <a:rPr lang="en-US" sz="2200"/>
              <a:t>Every adventure is different, but there are a few main variables to consider while packing fuel for your trip.</a:t>
            </a:r>
            <a:endParaRPr/>
          </a:p>
          <a:p>
            <a:pPr marL="342900" lvl="0" indent="-203200" algn="l" rtl="0">
              <a:spcBef>
                <a:spcPts val="440"/>
              </a:spcBef>
              <a:spcAft>
                <a:spcPts val="0"/>
              </a:spcAft>
              <a:buClr>
                <a:srgbClr val="595959"/>
              </a:buClr>
              <a:buSzPts val="2200"/>
              <a:buFont typeface="Arial"/>
              <a:buNone/>
            </a:pPr>
            <a:endParaRPr sz="2200"/>
          </a:p>
          <a:p>
            <a:pPr marL="342900" lvl="0" indent="-215900" algn="l" rtl="0">
              <a:spcBef>
                <a:spcPts val="400"/>
              </a:spcBef>
              <a:spcAft>
                <a:spcPts val="0"/>
              </a:spcAft>
              <a:buClr>
                <a:srgbClr val="595959"/>
              </a:buClr>
              <a:buSzPts val="2000"/>
              <a:buFont typeface="Arial"/>
              <a:buNone/>
            </a:pPr>
            <a:endParaRPr/>
          </a:p>
        </p:txBody>
      </p:sp>
      <p:pic>
        <p:nvPicPr>
          <p:cNvPr id="207" name="Google Shape;207;p27"/>
          <p:cNvPicPr preferRelativeResize="0"/>
          <p:nvPr/>
        </p:nvPicPr>
        <p:blipFill rotWithShape="1">
          <a:blip r:embed="rId3">
            <a:alphaModFix/>
          </a:blip>
          <a:srcRect/>
          <a:stretch/>
        </p:blipFill>
        <p:spPr>
          <a:xfrm>
            <a:off x="5940152" y="1340768"/>
            <a:ext cx="2817998" cy="4343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
                                            <p:txEl>
                                              <p:pRg st="0" end="0"/>
                                            </p:txEl>
                                          </p:spTgt>
                                        </p:tgtEl>
                                        <p:attrNameLst>
                                          <p:attrName>style.visibility</p:attrName>
                                        </p:attrNameLst>
                                      </p:cBhvr>
                                      <p:to>
                                        <p:strVal val="visible"/>
                                      </p:to>
                                    </p:set>
                                    <p:animEffect transition="in" filter="fade">
                                      <p:cBhvr>
                                        <p:cTn id="7" dur="500"/>
                                        <p:tgtEl>
                                          <p:spTgt spid="2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
                                            <p:txEl>
                                              <p:pRg st="1" end="1"/>
                                            </p:txEl>
                                          </p:spTgt>
                                        </p:tgtEl>
                                        <p:attrNameLst>
                                          <p:attrName>style.visibility</p:attrName>
                                        </p:attrNameLst>
                                      </p:cBhvr>
                                      <p:to>
                                        <p:strVal val="visible"/>
                                      </p:to>
                                    </p:set>
                                    <p:animEffect transition="in" filter="fade">
                                      <p:cBhvr>
                                        <p:cTn id="12" dur="500"/>
                                        <p:tgtEl>
                                          <p:spTgt spid="2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6">
                                            <p:txEl>
                                              <p:pRg st="2" end="2"/>
                                            </p:txEl>
                                          </p:spTgt>
                                        </p:tgtEl>
                                        <p:attrNameLst>
                                          <p:attrName>style.visibility</p:attrName>
                                        </p:attrNameLst>
                                      </p:cBhvr>
                                      <p:to>
                                        <p:strVal val="visible"/>
                                      </p:to>
                                    </p:set>
                                    <p:animEffect transition="in" filter="fade">
                                      <p:cBhvr>
                                        <p:cTn id="17" dur="500"/>
                                        <p:tgtEl>
                                          <p:spTgt spid="20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6">
                                            <p:txEl>
                                              <p:pRg st="3" end="3"/>
                                            </p:txEl>
                                          </p:spTgt>
                                        </p:tgtEl>
                                        <p:attrNameLst>
                                          <p:attrName>style.visibility</p:attrName>
                                        </p:attrNameLst>
                                      </p:cBhvr>
                                      <p:to>
                                        <p:strVal val="visible"/>
                                      </p:to>
                                    </p:set>
                                    <p:animEffect transition="in" filter="fade">
                                      <p:cBhvr>
                                        <p:cTn id="22" dur="500"/>
                                        <p:tgtEl>
                                          <p:spTgt spid="20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6">
                                            <p:txEl>
                                              <p:pRg st="4" end="4"/>
                                            </p:txEl>
                                          </p:spTgt>
                                        </p:tgtEl>
                                        <p:attrNameLst>
                                          <p:attrName>style.visibility</p:attrName>
                                        </p:attrNameLst>
                                      </p:cBhvr>
                                      <p:to>
                                        <p:strVal val="visible"/>
                                      </p:to>
                                    </p:set>
                                    <p:animEffect transition="in" filter="fade">
                                      <p:cBhvr>
                                        <p:cTn id="27" dur="500"/>
                                        <p:tgtEl>
                                          <p:spTgt spid="20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6">
                                            <p:txEl>
                                              <p:pRg st="5" end="5"/>
                                            </p:txEl>
                                          </p:spTgt>
                                        </p:tgtEl>
                                        <p:attrNameLst>
                                          <p:attrName>style.visibility</p:attrName>
                                        </p:attrNameLst>
                                      </p:cBhvr>
                                      <p:to>
                                        <p:strVal val="visible"/>
                                      </p:to>
                                    </p:set>
                                    <p:animEffect transition="in" filter="fade">
                                      <p:cBhvr>
                                        <p:cTn id="32" dur="500"/>
                                        <p:tgtEl>
                                          <p:spTgt spid="20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6">
                                            <p:txEl>
                                              <p:pRg st="6" end="6"/>
                                            </p:txEl>
                                          </p:spTgt>
                                        </p:tgtEl>
                                        <p:attrNameLst>
                                          <p:attrName>style.visibility</p:attrName>
                                        </p:attrNameLst>
                                      </p:cBhvr>
                                      <p:to>
                                        <p:strVal val="visible"/>
                                      </p:to>
                                    </p:set>
                                    <p:animEffect transition="in" filter="fade">
                                      <p:cBhvr>
                                        <p:cTn id="37" dur="500"/>
                                        <p:tgtEl>
                                          <p:spTgt spid="20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8"/>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3600"/>
              <a:buFont typeface="Calibri"/>
              <a:buNone/>
            </a:pPr>
            <a:r>
              <a:rPr lang="en-US" sz="3600"/>
              <a:t>Know Your Numbers</a:t>
            </a:r>
            <a:endParaRPr sz="3600"/>
          </a:p>
        </p:txBody>
      </p:sp>
      <p:sp>
        <p:nvSpPr>
          <p:cNvPr id="213" name="Google Shape;213;p28"/>
          <p:cNvSpPr txBox="1">
            <a:spLocks noGrp="1"/>
          </p:cNvSpPr>
          <p:nvPr>
            <p:ph type="body" idx="1"/>
          </p:nvPr>
        </p:nvSpPr>
        <p:spPr>
          <a:xfrm>
            <a:off x="251520" y="1340768"/>
            <a:ext cx="4777680" cy="5184576"/>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Clr>
                <a:srgbClr val="595959"/>
              </a:buClr>
              <a:buSzPct val="100000"/>
              <a:buFont typeface="Arial"/>
              <a:buChar char="•"/>
            </a:pPr>
            <a:r>
              <a:rPr lang="en-US" sz="2200"/>
              <a:t>As a baseline for fuel consumption in the backcountry, it’s important to calculate how many people will be on your trip, and how many hot meals and hot drinks the group will require. </a:t>
            </a:r>
            <a:endParaRPr sz="2200"/>
          </a:p>
          <a:p>
            <a:pPr marL="342900" lvl="0" indent="-342900" algn="l" rtl="0">
              <a:spcBef>
                <a:spcPts val="407"/>
              </a:spcBef>
              <a:spcAft>
                <a:spcPts val="0"/>
              </a:spcAft>
              <a:buClr>
                <a:srgbClr val="595959"/>
              </a:buClr>
              <a:buSzPct val="100000"/>
              <a:buFont typeface="Arial"/>
              <a:buChar char="•"/>
            </a:pPr>
            <a:r>
              <a:rPr lang="en-US" sz="2200"/>
              <a:t>As a general guide you should bring enough fuel to boil:</a:t>
            </a:r>
            <a:endParaRPr/>
          </a:p>
          <a:p>
            <a:pPr marL="800100" lvl="1" indent="-342931" algn="l" rtl="0">
              <a:spcBef>
                <a:spcPts val="314"/>
              </a:spcBef>
              <a:spcAft>
                <a:spcPts val="0"/>
              </a:spcAft>
              <a:buClr>
                <a:srgbClr val="595959"/>
              </a:buClr>
              <a:buSzPct val="100000"/>
              <a:buChar char="–"/>
            </a:pPr>
            <a:r>
              <a:rPr lang="en-US" sz="1700"/>
              <a:t>Breakfast: .5 liters of water per person (oatmeal and coffee)</a:t>
            </a:r>
            <a:endParaRPr/>
          </a:p>
          <a:p>
            <a:pPr marL="800100" lvl="1" indent="-342931" algn="l" rtl="0">
              <a:spcBef>
                <a:spcPts val="314"/>
              </a:spcBef>
              <a:spcAft>
                <a:spcPts val="0"/>
              </a:spcAft>
              <a:buClr>
                <a:srgbClr val="595959"/>
              </a:buClr>
              <a:buSzPct val="100000"/>
              <a:buChar char="–"/>
            </a:pPr>
            <a:r>
              <a:rPr lang="en-US" sz="1700"/>
              <a:t>Lunch: .25 liters of water per person (Cup-of-Soup)</a:t>
            </a:r>
            <a:endParaRPr/>
          </a:p>
          <a:p>
            <a:pPr marL="800100" lvl="1" indent="-342931" algn="l" rtl="0">
              <a:spcBef>
                <a:spcPts val="314"/>
              </a:spcBef>
              <a:spcAft>
                <a:spcPts val="0"/>
              </a:spcAft>
              <a:buClr>
                <a:srgbClr val="595959"/>
              </a:buClr>
              <a:buSzPct val="100000"/>
              <a:buChar char="–"/>
            </a:pPr>
            <a:r>
              <a:rPr lang="en-US" sz="1700"/>
              <a:t>Supper: 1 liter of water per person.</a:t>
            </a:r>
            <a:endParaRPr/>
          </a:p>
          <a:p>
            <a:pPr marL="342900" lvl="0" indent="-342900" algn="l" rtl="0">
              <a:spcBef>
                <a:spcPts val="407"/>
              </a:spcBef>
              <a:spcAft>
                <a:spcPts val="0"/>
              </a:spcAft>
              <a:buClr>
                <a:srgbClr val="595959"/>
              </a:buClr>
              <a:buSzPct val="100000"/>
              <a:buFont typeface="Arial"/>
              <a:buChar char="•"/>
            </a:pPr>
            <a:r>
              <a:rPr lang="en-US" sz="2200"/>
              <a:t>If some members take their breakfast or lunch cold, you’ll need less fuel.</a:t>
            </a:r>
            <a:endParaRPr/>
          </a:p>
          <a:p>
            <a:pPr marL="342900" lvl="0" indent="-342900" algn="l" rtl="0">
              <a:spcBef>
                <a:spcPts val="407"/>
              </a:spcBef>
              <a:spcAft>
                <a:spcPts val="0"/>
              </a:spcAft>
              <a:buClr>
                <a:srgbClr val="595959"/>
              </a:buClr>
              <a:buSzPct val="100000"/>
              <a:buFont typeface="Arial"/>
              <a:buChar char="•"/>
            </a:pPr>
            <a:r>
              <a:rPr lang="en-US" sz="2200"/>
              <a:t>This number will give you a rough sense of about how many liters of water you will need to boil. </a:t>
            </a:r>
            <a:endParaRPr/>
          </a:p>
          <a:p>
            <a:pPr marL="342900" lvl="0" indent="-213677" algn="l" rtl="0">
              <a:spcBef>
                <a:spcPts val="407"/>
              </a:spcBef>
              <a:spcAft>
                <a:spcPts val="0"/>
              </a:spcAft>
              <a:buClr>
                <a:srgbClr val="595959"/>
              </a:buClr>
              <a:buSzPct val="100000"/>
              <a:buFont typeface="Arial"/>
              <a:buNone/>
            </a:pPr>
            <a:endParaRPr sz="2200"/>
          </a:p>
        </p:txBody>
      </p:sp>
      <p:pic>
        <p:nvPicPr>
          <p:cNvPr id="214" name="Google Shape;214;p28"/>
          <p:cNvPicPr preferRelativeResize="0"/>
          <p:nvPr/>
        </p:nvPicPr>
        <p:blipFill rotWithShape="1">
          <a:blip r:embed="rId3">
            <a:alphaModFix/>
          </a:blip>
          <a:srcRect l="6250" r="14063"/>
          <a:stretch/>
        </p:blipFill>
        <p:spPr>
          <a:xfrm>
            <a:off x="5029200" y="1447800"/>
            <a:ext cx="3886200" cy="3657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
                                            <p:txEl>
                                              <p:pRg st="0" end="0"/>
                                            </p:txEl>
                                          </p:spTgt>
                                        </p:tgtEl>
                                        <p:attrNameLst>
                                          <p:attrName>style.visibility</p:attrName>
                                        </p:attrNameLst>
                                      </p:cBhvr>
                                      <p:to>
                                        <p:strVal val="visible"/>
                                      </p:to>
                                    </p:set>
                                    <p:animEffect transition="in" filter="fade">
                                      <p:cBhvr>
                                        <p:cTn id="7" dur="500"/>
                                        <p:tgtEl>
                                          <p:spTgt spid="2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3">
                                            <p:txEl>
                                              <p:pRg st="1" end="1"/>
                                            </p:txEl>
                                          </p:spTgt>
                                        </p:tgtEl>
                                        <p:attrNameLst>
                                          <p:attrName>style.visibility</p:attrName>
                                        </p:attrNameLst>
                                      </p:cBhvr>
                                      <p:to>
                                        <p:strVal val="visible"/>
                                      </p:to>
                                    </p:set>
                                    <p:animEffect transition="in" filter="fade">
                                      <p:cBhvr>
                                        <p:cTn id="12" dur="500"/>
                                        <p:tgtEl>
                                          <p:spTgt spid="2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3">
                                            <p:txEl>
                                              <p:pRg st="2" end="2"/>
                                            </p:txEl>
                                          </p:spTgt>
                                        </p:tgtEl>
                                        <p:attrNameLst>
                                          <p:attrName>style.visibility</p:attrName>
                                        </p:attrNameLst>
                                      </p:cBhvr>
                                      <p:to>
                                        <p:strVal val="visible"/>
                                      </p:to>
                                    </p:set>
                                    <p:animEffect transition="in" filter="fade">
                                      <p:cBhvr>
                                        <p:cTn id="17" dur="500"/>
                                        <p:tgtEl>
                                          <p:spTgt spid="2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3">
                                            <p:txEl>
                                              <p:pRg st="3" end="3"/>
                                            </p:txEl>
                                          </p:spTgt>
                                        </p:tgtEl>
                                        <p:attrNameLst>
                                          <p:attrName>style.visibility</p:attrName>
                                        </p:attrNameLst>
                                      </p:cBhvr>
                                      <p:to>
                                        <p:strVal val="visible"/>
                                      </p:to>
                                    </p:set>
                                    <p:animEffect transition="in" filter="fade">
                                      <p:cBhvr>
                                        <p:cTn id="22" dur="500"/>
                                        <p:tgtEl>
                                          <p:spTgt spid="2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3">
                                            <p:txEl>
                                              <p:pRg st="4" end="4"/>
                                            </p:txEl>
                                          </p:spTgt>
                                        </p:tgtEl>
                                        <p:attrNameLst>
                                          <p:attrName>style.visibility</p:attrName>
                                        </p:attrNameLst>
                                      </p:cBhvr>
                                      <p:to>
                                        <p:strVal val="visible"/>
                                      </p:to>
                                    </p:set>
                                    <p:animEffect transition="in" filter="fade">
                                      <p:cBhvr>
                                        <p:cTn id="27" dur="500"/>
                                        <p:tgtEl>
                                          <p:spTgt spid="2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3">
                                            <p:txEl>
                                              <p:pRg st="5" end="5"/>
                                            </p:txEl>
                                          </p:spTgt>
                                        </p:tgtEl>
                                        <p:attrNameLst>
                                          <p:attrName>style.visibility</p:attrName>
                                        </p:attrNameLst>
                                      </p:cBhvr>
                                      <p:to>
                                        <p:strVal val="visible"/>
                                      </p:to>
                                    </p:set>
                                    <p:animEffect transition="in" filter="fade">
                                      <p:cBhvr>
                                        <p:cTn id="32" dur="500"/>
                                        <p:tgtEl>
                                          <p:spTgt spid="2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3">
                                            <p:txEl>
                                              <p:pRg st="6" end="6"/>
                                            </p:txEl>
                                          </p:spTgt>
                                        </p:tgtEl>
                                        <p:attrNameLst>
                                          <p:attrName>style.visibility</p:attrName>
                                        </p:attrNameLst>
                                      </p:cBhvr>
                                      <p:to>
                                        <p:strVal val="visible"/>
                                      </p:to>
                                    </p:set>
                                    <p:animEffect transition="in" filter="fade">
                                      <p:cBhvr>
                                        <p:cTn id="37" dur="500"/>
                                        <p:tgtEl>
                                          <p:spTgt spid="21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3">
                                            <p:txEl>
                                              <p:pRg st="7" end="7"/>
                                            </p:txEl>
                                          </p:spTgt>
                                        </p:tgtEl>
                                        <p:attrNameLst>
                                          <p:attrName>style.visibility</p:attrName>
                                        </p:attrNameLst>
                                      </p:cBhvr>
                                      <p:to>
                                        <p:strVal val="visible"/>
                                      </p:to>
                                    </p:set>
                                    <p:animEffect transition="in" filter="fade">
                                      <p:cBhvr>
                                        <p:cTn id="42" dur="500"/>
                                        <p:tgtEl>
                                          <p:spTgt spid="2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1"/>
          <p:cNvSpPr txBox="1"/>
          <p:nvPr/>
        </p:nvSpPr>
        <p:spPr>
          <a:xfrm>
            <a:off x="4211960" y="879124"/>
            <a:ext cx="4932039"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i="0" u="none" strike="noStrike" cap="none">
                <a:solidFill>
                  <a:srgbClr val="48424B"/>
                </a:solidFill>
                <a:latin typeface="Calibri"/>
                <a:ea typeface="Calibri"/>
                <a:cs typeface="Calibri"/>
                <a:sym typeface="Calibri"/>
              </a:rPr>
              <a:t>CONTENTS</a:t>
            </a:r>
            <a:endParaRPr sz="3000" b="1">
              <a:solidFill>
                <a:srgbClr val="48424B"/>
              </a:solidFill>
              <a:latin typeface="Calibri"/>
              <a:ea typeface="Calibri"/>
              <a:cs typeface="Calibri"/>
              <a:sym typeface="Calibri"/>
            </a:endParaRPr>
          </a:p>
        </p:txBody>
      </p:sp>
      <p:grpSp>
        <p:nvGrpSpPr>
          <p:cNvPr id="76" name="Google Shape;76;p11"/>
          <p:cNvGrpSpPr/>
          <p:nvPr/>
        </p:nvGrpSpPr>
        <p:grpSpPr>
          <a:xfrm>
            <a:off x="5220072" y="1916832"/>
            <a:ext cx="3168352" cy="666295"/>
            <a:chOff x="1012131" y="1676033"/>
            <a:chExt cx="3852292" cy="666295"/>
          </a:xfrm>
        </p:grpSpPr>
        <p:grpSp>
          <p:nvGrpSpPr>
            <p:cNvPr id="77" name="Google Shape;77;p11"/>
            <p:cNvGrpSpPr/>
            <p:nvPr/>
          </p:nvGrpSpPr>
          <p:grpSpPr>
            <a:xfrm>
              <a:off x="1012131" y="1676033"/>
              <a:ext cx="3852292" cy="666295"/>
              <a:chOff x="1077516" y="1824255"/>
              <a:chExt cx="3852292" cy="666295"/>
            </a:xfrm>
          </p:grpSpPr>
          <p:sp>
            <p:nvSpPr>
              <p:cNvPr id="78" name="Google Shape;78;p11"/>
              <p:cNvSpPr txBox="1"/>
              <p:nvPr/>
            </p:nvSpPr>
            <p:spPr>
              <a:xfrm>
                <a:off x="1761157" y="1824255"/>
                <a:ext cx="295275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alibri"/>
                    <a:ea typeface="Calibri"/>
                    <a:cs typeface="Calibri"/>
                    <a:sym typeface="Calibri"/>
                  </a:rPr>
                  <a:t>Stoves and Cookware</a:t>
                </a:r>
                <a:endParaRPr sz="1400" b="1">
                  <a:solidFill>
                    <a:schemeClr val="lt1"/>
                  </a:solidFill>
                  <a:latin typeface="Calibri"/>
                  <a:ea typeface="Calibri"/>
                  <a:cs typeface="Calibri"/>
                  <a:sym typeface="Calibri"/>
                </a:endParaRPr>
              </a:p>
            </p:txBody>
          </p:sp>
          <p:sp>
            <p:nvSpPr>
              <p:cNvPr id="79" name="Google Shape;79;p11"/>
              <p:cNvSpPr txBox="1"/>
              <p:nvPr/>
            </p:nvSpPr>
            <p:spPr>
              <a:xfrm>
                <a:off x="1761157" y="2059663"/>
                <a:ext cx="3168651"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100">
                    <a:solidFill>
                      <a:schemeClr val="lt1"/>
                    </a:solidFill>
                    <a:latin typeface="Calibri"/>
                    <a:ea typeface="Calibri"/>
                    <a:cs typeface="Calibri"/>
                    <a:sym typeface="Calibri"/>
                  </a:rPr>
                  <a:t>Stove Selection, How Much Fuel to Carry, Cookware and Dinner Ware</a:t>
                </a:r>
                <a:endParaRPr/>
              </a:p>
            </p:txBody>
          </p:sp>
          <p:sp>
            <p:nvSpPr>
              <p:cNvPr id="80" name="Google Shape;80;p11"/>
              <p:cNvSpPr txBox="1"/>
              <p:nvPr/>
            </p:nvSpPr>
            <p:spPr>
              <a:xfrm>
                <a:off x="1077516" y="1832193"/>
                <a:ext cx="618235"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a:solidFill>
                      <a:srgbClr val="9DC1CF"/>
                    </a:solidFill>
                    <a:latin typeface="Calibri"/>
                    <a:ea typeface="Calibri"/>
                    <a:cs typeface="Calibri"/>
                    <a:sym typeface="Calibri"/>
                  </a:rPr>
                  <a:t>01</a:t>
                </a:r>
                <a:endParaRPr sz="2500" b="1">
                  <a:solidFill>
                    <a:srgbClr val="9DC1CF"/>
                  </a:solidFill>
                  <a:latin typeface="Calibri"/>
                  <a:ea typeface="Calibri"/>
                  <a:cs typeface="Calibri"/>
                  <a:sym typeface="Calibri"/>
                </a:endParaRPr>
              </a:p>
            </p:txBody>
          </p:sp>
        </p:grpSp>
        <p:cxnSp>
          <p:nvCxnSpPr>
            <p:cNvPr id="81" name="Google Shape;81;p11"/>
            <p:cNvCxnSpPr/>
            <p:nvPr/>
          </p:nvCxnSpPr>
          <p:spPr>
            <a:xfrm>
              <a:off x="1695773" y="1750687"/>
              <a:ext cx="0" cy="501859"/>
            </a:xfrm>
            <a:prstGeom prst="straightConnector1">
              <a:avLst/>
            </a:prstGeom>
            <a:noFill/>
            <a:ln w="38100" cap="flat" cmpd="sng">
              <a:solidFill>
                <a:schemeClr val="lt1"/>
              </a:solidFill>
              <a:prstDash val="dot"/>
              <a:round/>
              <a:headEnd type="none" w="sm" len="sm"/>
              <a:tailEnd type="none" w="sm" len="sm"/>
            </a:ln>
          </p:spPr>
        </p:cxnSp>
      </p:grpSp>
      <p:grpSp>
        <p:nvGrpSpPr>
          <p:cNvPr id="82" name="Google Shape;82;p11"/>
          <p:cNvGrpSpPr/>
          <p:nvPr/>
        </p:nvGrpSpPr>
        <p:grpSpPr>
          <a:xfrm>
            <a:off x="5220072" y="2708920"/>
            <a:ext cx="3168352" cy="666293"/>
            <a:chOff x="1012131" y="2607931"/>
            <a:chExt cx="3852292" cy="666293"/>
          </a:xfrm>
        </p:grpSpPr>
        <p:grpSp>
          <p:nvGrpSpPr>
            <p:cNvPr id="83" name="Google Shape;83;p11"/>
            <p:cNvGrpSpPr/>
            <p:nvPr/>
          </p:nvGrpSpPr>
          <p:grpSpPr>
            <a:xfrm>
              <a:off x="1012131" y="2607931"/>
              <a:ext cx="3852292" cy="666293"/>
              <a:chOff x="1077516" y="2688351"/>
              <a:chExt cx="3852292" cy="666293"/>
            </a:xfrm>
          </p:grpSpPr>
          <p:sp>
            <p:nvSpPr>
              <p:cNvPr id="84" name="Google Shape;84;p11"/>
              <p:cNvSpPr txBox="1"/>
              <p:nvPr/>
            </p:nvSpPr>
            <p:spPr>
              <a:xfrm>
                <a:off x="1761158" y="2688351"/>
                <a:ext cx="2952750" cy="3079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alibri"/>
                    <a:ea typeface="Calibri"/>
                    <a:cs typeface="Calibri"/>
                    <a:sym typeface="Calibri"/>
                  </a:rPr>
                  <a:t>Camp Layout</a:t>
                </a:r>
                <a:endParaRPr sz="1400" b="1">
                  <a:solidFill>
                    <a:schemeClr val="lt1"/>
                  </a:solidFill>
                  <a:latin typeface="Calibri"/>
                  <a:ea typeface="Calibri"/>
                  <a:cs typeface="Calibri"/>
                  <a:sym typeface="Calibri"/>
                </a:endParaRPr>
              </a:p>
            </p:txBody>
          </p:sp>
          <p:sp>
            <p:nvSpPr>
              <p:cNvPr id="85" name="Google Shape;85;p11"/>
              <p:cNvSpPr txBox="1"/>
              <p:nvPr/>
            </p:nvSpPr>
            <p:spPr>
              <a:xfrm>
                <a:off x="1761157" y="2923757"/>
                <a:ext cx="3168651"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100">
                    <a:solidFill>
                      <a:schemeClr val="lt1"/>
                    </a:solidFill>
                    <a:latin typeface="Calibri"/>
                    <a:ea typeface="Calibri"/>
                    <a:cs typeface="Calibri"/>
                    <a:sym typeface="Calibri"/>
                  </a:rPr>
                  <a:t>“Bearmuda” Triangle, Bear Canisters vs. Bear Bagging, Cooking and Fires</a:t>
                </a:r>
                <a:endParaRPr/>
              </a:p>
            </p:txBody>
          </p:sp>
          <p:sp>
            <p:nvSpPr>
              <p:cNvPr id="86" name="Google Shape;86;p11"/>
              <p:cNvSpPr txBox="1"/>
              <p:nvPr/>
            </p:nvSpPr>
            <p:spPr>
              <a:xfrm>
                <a:off x="1077516" y="2696289"/>
                <a:ext cx="618235"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a:solidFill>
                      <a:srgbClr val="9DC1CF"/>
                    </a:solidFill>
                    <a:latin typeface="Calibri"/>
                    <a:ea typeface="Calibri"/>
                    <a:cs typeface="Calibri"/>
                    <a:sym typeface="Calibri"/>
                  </a:rPr>
                  <a:t>02</a:t>
                </a:r>
                <a:endParaRPr sz="2500" b="1">
                  <a:solidFill>
                    <a:srgbClr val="9DC1CF"/>
                  </a:solidFill>
                  <a:latin typeface="Calibri"/>
                  <a:ea typeface="Calibri"/>
                  <a:cs typeface="Calibri"/>
                  <a:sym typeface="Calibri"/>
                </a:endParaRPr>
              </a:p>
            </p:txBody>
          </p:sp>
        </p:grpSp>
        <p:cxnSp>
          <p:nvCxnSpPr>
            <p:cNvPr id="87" name="Google Shape;87;p11"/>
            <p:cNvCxnSpPr/>
            <p:nvPr/>
          </p:nvCxnSpPr>
          <p:spPr>
            <a:xfrm>
              <a:off x="1695773" y="2681271"/>
              <a:ext cx="0" cy="501859"/>
            </a:xfrm>
            <a:prstGeom prst="straightConnector1">
              <a:avLst/>
            </a:prstGeom>
            <a:noFill/>
            <a:ln w="38100" cap="flat" cmpd="sng">
              <a:solidFill>
                <a:schemeClr val="lt1"/>
              </a:solidFill>
              <a:prstDash val="dot"/>
              <a:round/>
              <a:headEnd type="none" w="sm" len="sm"/>
              <a:tailEnd type="none" w="sm" len="sm"/>
            </a:ln>
          </p:spPr>
        </p:cxnSp>
      </p:grpSp>
      <p:grpSp>
        <p:nvGrpSpPr>
          <p:cNvPr id="88" name="Google Shape;88;p11"/>
          <p:cNvGrpSpPr/>
          <p:nvPr/>
        </p:nvGrpSpPr>
        <p:grpSpPr>
          <a:xfrm>
            <a:off x="5220072" y="3501008"/>
            <a:ext cx="3168352" cy="590069"/>
            <a:chOff x="1012131" y="3539829"/>
            <a:chExt cx="3852292" cy="590069"/>
          </a:xfrm>
        </p:grpSpPr>
        <p:grpSp>
          <p:nvGrpSpPr>
            <p:cNvPr id="89" name="Google Shape;89;p11"/>
            <p:cNvGrpSpPr/>
            <p:nvPr/>
          </p:nvGrpSpPr>
          <p:grpSpPr>
            <a:xfrm>
              <a:off x="1012131" y="3539829"/>
              <a:ext cx="3852292" cy="581654"/>
              <a:chOff x="1077516" y="3624455"/>
              <a:chExt cx="3852292" cy="581654"/>
            </a:xfrm>
          </p:grpSpPr>
          <p:sp>
            <p:nvSpPr>
              <p:cNvPr id="90" name="Google Shape;90;p11"/>
              <p:cNvSpPr txBox="1"/>
              <p:nvPr/>
            </p:nvSpPr>
            <p:spPr>
              <a:xfrm>
                <a:off x="1761158" y="3624455"/>
                <a:ext cx="2952750" cy="3079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alibri"/>
                    <a:ea typeface="Calibri"/>
                    <a:cs typeface="Calibri"/>
                    <a:sym typeface="Calibri"/>
                  </a:rPr>
                  <a:t>Backpacking Etiquette</a:t>
                </a:r>
                <a:endParaRPr sz="1400" b="1">
                  <a:solidFill>
                    <a:schemeClr val="lt1"/>
                  </a:solidFill>
                  <a:latin typeface="Calibri"/>
                  <a:ea typeface="Calibri"/>
                  <a:cs typeface="Calibri"/>
                  <a:sym typeface="Calibri"/>
                </a:endParaRPr>
              </a:p>
            </p:txBody>
          </p:sp>
          <p:sp>
            <p:nvSpPr>
              <p:cNvPr id="91" name="Google Shape;91;p11"/>
              <p:cNvSpPr txBox="1"/>
              <p:nvPr/>
            </p:nvSpPr>
            <p:spPr>
              <a:xfrm>
                <a:off x="1761157" y="3944499"/>
                <a:ext cx="3168651" cy="26161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100">
                    <a:solidFill>
                      <a:schemeClr val="lt1"/>
                    </a:solidFill>
                    <a:latin typeface="Calibri"/>
                    <a:ea typeface="Calibri"/>
                    <a:cs typeface="Calibri"/>
                    <a:sym typeface="Calibri"/>
                  </a:rPr>
                  <a:t>Duty Roster, The Finer Points</a:t>
                </a:r>
                <a:endParaRPr/>
              </a:p>
            </p:txBody>
          </p:sp>
          <p:sp>
            <p:nvSpPr>
              <p:cNvPr id="92" name="Google Shape;92;p11"/>
              <p:cNvSpPr txBox="1"/>
              <p:nvPr/>
            </p:nvSpPr>
            <p:spPr>
              <a:xfrm>
                <a:off x="1077516" y="3632393"/>
                <a:ext cx="618235"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a:solidFill>
                      <a:srgbClr val="9DC1CF"/>
                    </a:solidFill>
                    <a:latin typeface="Calibri"/>
                    <a:ea typeface="Calibri"/>
                    <a:cs typeface="Calibri"/>
                    <a:sym typeface="Calibri"/>
                  </a:rPr>
                  <a:t>03</a:t>
                </a:r>
                <a:endParaRPr sz="2500" b="1">
                  <a:solidFill>
                    <a:srgbClr val="9DC1CF"/>
                  </a:solidFill>
                  <a:latin typeface="Calibri"/>
                  <a:ea typeface="Calibri"/>
                  <a:cs typeface="Calibri"/>
                  <a:sym typeface="Calibri"/>
                </a:endParaRPr>
              </a:p>
            </p:txBody>
          </p:sp>
        </p:grpSp>
        <p:cxnSp>
          <p:nvCxnSpPr>
            <p:cNvPr id="93" name="Google Shape;93;p11"/>
            <p:cNvCxnSpPr/>
            <p:nvPr/>
          </p:nvCxnSpPr>
          <p:spPr>
            <a:xfrm>
              <a:off x="1695773" y="3628039"/>
              <a:ext cx="0" cy="501859"/>
            </a:xfrm>
            <a:prstGeom prst="straightConnector1">
              <a:avLst/>
            </a:prstGeom>
            <a:noFill/>
            <a:ln w="38100" cap="flat" cmpd="sng">
              <a:solidFill>
                <a:schemeClr val="lt1"/>
              </a:solidFill>
              <a:prstDash val="dot"/>
              <a:round/>
              <a:headEnd type="none" w="sm" len="sm"/>
              <a:tailEnd type="none" w="sm" len="sm"/>
            </a:ln>
          </p:spPr>
        </p:cxn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9"/>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3600"/>
              <a:buFont typeface="Calibri"/>
              <a:buNone/>
            </a:pPr>
            <a:r>
              <a:rPr lang="en-US" sz="3600"/>
              <a:t>Know Your Numbers</a:t>
            </a:r>
            <a:endParaRPr/>
          </a:p>
        </p:txBody>
      </p:sp>
      <p:sp>
        <p:nvSpPr>
          <p:cNvPr id="220" name="Google Shape;220;p29"/>
          <p:cNvSpPr txBox="1">
            <a:spLocks noGrp="1"/>
          </p:cNvSpPr>
          <p:nvPr>
            <p:ph type="body" idx="1"/>
          </p:nvPr>
        </p:nvSpPr>
        <p:spPr>
          <a:xfrm>
            <a:off x="251520" y="1340768"/>
            <a:ext cx="4320480" cy="473971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a:t>Once you’ve made this estimate, use the chart to determine how many ounces/grams of fuel your stove uses to boil 1 liter of water. </a:t>
            </a:r>
            <a:endParaRPr/>
          </a:p>
          <a:p>
            <a:pPr marL="342900" lvl="0" indent="-342900" algn="l" rtl="0">
              <a:spcBef>
                <a:spcPts val="400"/>
              </a:spcBef>
              <a:spcAft>
                <a:spcPts val="0"/>
              </a:spcAft>
              <a:buClr>
                <a:srgbClr val="595959"/>
              </a:buClr>
              <a:buSzPts val="2000"/>
              <a:buFont typeface="Arial"/>
              <a:buChar char="•"/>
            </a:pPr>
            <a:r>
              <a:rPr lang="en-US"/>
              <a:t>Then do the math for total ounces/grams of fuel. </a:t>
            </a:r>
            <a:endParaRPr/>
          </a:p>
          <a:p>
            <a:pPr marL="342900" lvl="0" indent="-342900" algn="l" rtl="0">
              <a:spcBef>
                <a:spcPts val="400"/>
              </a:spcBef>
              <a:spcAft>
                <a:spcPts val="0"/>
              </a:spcAft>
              <a:buClr>
                <a:srgbClr val="595959"/>
              </a:buClr>
              <a:buSzPts val="2000"/>
              <a:buFont typeface="Arial"/>
              <a:buChar char="•"/>
            </a:pPr>
            <a:r>
              <a:rPr lang="en-US"/>
              <a:t>Keep in mind that this is a rough estimate, but it gives you a place to start.</a:t>
            </a:r>
            <a:endParaRPr/>
          </a:p>
          <a:p>
            <a:pPr marL="342900" lvl="0" indent="-203200" algn="l" rtl="0">
              <a:spcBef>
                <a:spcPts val="440"/>
              </a:spcBef>
              <a:spcAft>
                <a:spcPts val="0"/>
              </a:spcAft>
              <a:buClr>
                <a:srgbClr val="595959"/>
              </a:buClr>
              <a:buSzPts val="2200"/>
              <a:buFont typeface="Arial"/>
              <a:buNone/>
            </a:pPr>
            <a:endParaRPr sz="2200"/>
          </a:p>
          <a:p>
            <a:pPr marL="342900" lvl="0" indent="-215900" algn="l" rtl="0">
              <a:spcBef>
                <a:spcPts val="400"/>
              </a:spcBef>
              <a:spcAft>
                <a:spcPts val="0"/>
              </a:spcAft>
              <a:buClr>
                <a:srgbClr val="595959"/>
              </a:buClr>
              <a:buSzPts val="2000"/>
              <a:buFont typeface="Arial"/>
              <a:buNone/>
            </a:pPr>
            <a:endParaRPr/>
          </a:p>
        </p:txBody>
      </p:sp>
      <p:graphicFrame>
        <p:nvGraphicFramePr>
          <p:cNvPr id="221" name="Google Shape;221;p29"/>
          <p:cNvGraphicFramePr/>
          <p:nvPr/>
        </p:nvGraphicFramePr>
        <p:xfrm>
          <a:off x="4644008" y="1322677"/>
          <a:ext cx="3000000" cy="3000000"/>
        </p:xfrm>
        <a:graphic>
          <a:graphicData uri="http://schemas.openxmlformats.org/drawingml/2006/table">
            <a:tbl>
              <a:tblPr firstRow="1" firstCol="1" bandRow="1">
                <a:noFill/>
                <a:tableStyleId>{5A7FF9AE-F0B3-4B22-8F99-9C90CDA77B29}</a:tableStyleId>
              </a:tblPr>
              <a:tblGrid>
                <a:gridCol w="1462200"/>
                <a:gridCol w="1462200"/>
                <a:gridCol w="1476800"/>
              </a:tblGrid>
              <a:tr h="437325">
                <a:tc>
                  <a:txBody>
                    <a:bodyPr/>
                    <a:lstStyle/>
                    <a:p>
                      <a:pPr marL="0" marR="0" lvl="0" indent="0" algn="l" rtl="0">
                        <a:spcBef>
                          <a:spcPts val="0"/>
                        </a:spcBef>
                        <a:spcAft>
                          <a:spcPts val="0"/>
                        </a:spcAft>
                        <a:buNone/>
                      </a:pPr>
                      <a:r>
                        <a:rPr lang="en-US" sz="1000" u="none" strike="noStrike" cap="none"/>
                        <a:t>MSR’s Conventional Canister Stoves</a:t>
                      </a:r>
                      <a:endParaRPr sz="1000" u="none" strike="noStrike" cap="none">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u="none" strike="noStrike" cap="none"/>
                        <a:t>Water Boiled (per 1 oz. / 28 g of fuel)</a:t>
                      </a:r>
                      <a:endParaRPr sz="1000" u="none" strike="noStrike" cap="none">
                        <a:latin typeface="Times New Roman"/>
                        <a:ea typeface="Times New Roman"/>
                        <a:cs typeface="Times New Roman"/>
                        <a:sym typeface="Times New Roman"/>
                      </a:endParaRPr>
                    </a:p>
                  </a:txBody>
                  <a:tcPr marL="44850" marR="44850" marT="0" marB="0" anchor="ctr"/>
                </a:tc>
                <a:tc>
                  <a:txBody>
                    <a:bodyPr/>
                    <a:lstStyle/>
                    <a:p>
                      <a:pPr marL="0" marR="0" lvl="0" indent="0" algn="l" rtl="0">
                        <a:spcBef>
                          <a:spcPts val="0"/>
                        </a:spcBef>
                        <a:spcAft>
                          <a:spcPts val="0"/>
                        </a:spcAft>
                        <a:buNone/>
                      </a:pPr>
                      <a:r>
                        <a:rPr lang="en-US" sz="1000" u="none" strike="noStrike" cap="none"/>
                        <a:t> </a:t>
                      </a:r>
                      <a:endParaRPr sz="1000" u="none" strike="noStrike" cap="none">
                        <a:latin typeface="Times New Roman"/>
                        <a:ea typeface="Times New Roman"/>
                        <a:cs typeface="Times New Roman"/>
                        <a:sym typeface="Times New Roman"/>
                      </a:endParaRPr>
                    </a:p>
                  </a:txBody>
                  <a:tcPr marL="0" marR="0" marT="0" marB="0" anchor="ctr">
                    <a:solidFill>
                      <a:schemeClr val="lt1"/>
                    </a:solidFill>
                  </a:tcPr>
                </a:tc>
              </a:tr>
              <a:tr h="218650">
                <a:tc>
                  <a:txBody>
                    <a:bodyPr/>
                    <a:lstStyle/>
                    <a:p>
                      <a:pPr marL="0" marR="0" lvl="0" indent="0" algn="l" rtl="0">
                        <a:spcBef>
                          <a:spcPts val="0"/>
                        </a:spcBef>
                        <a:spcAft>
                          <a:spcPts val="0"/>
                        </a:spcAft>
                        <a:buNone/>
                      </a:pPr>
                      <a:r>
                        <a:rPr lang="en-US" sz="1000" u="none" strike="noStrike" cap="none"/>
                        <a:t>MicroRocket</a:t>
                      </a:r>
                      <a:endParaRPr sz="1000" u="none" strike="noStrike" cap="none">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u="none" strike="noStrike" cap="none"/>
                        <a:t>2L</a:t>
                      </a:r>
                      <a:endParaRPr sz="1000" b="1" u="none" strike="noStrike" cap="none">
                        <a:latin typeface="Times New Roman"/>
                        <a:ea typeface="Times New Roman"/>
                        <a:cs typeface="Times New Roman"/>
                        <a:sym typeface="Times New Roman"/>
                      </a:endParaRPr>
                    </a:p>
                  </a:txBody>
                  <a:tcPr marL="44850" marR="44850" marT="0" marB="0" anchor="ctr"/>
                </a:tc>
                <a:tc>
                  <a:txBody>
                    <a:bodyPr/>
                    <a:lstStyle/>
                    <a:p>
                      <a:pPr marL="0" marR="0" lvl="0" indent="0" algn="l" rtl="0">
                        <a:spcBef>
                          <a:spcPts val="0"/>
                        </a:spcBef>
                        <a:spcAft>
                          <a:spcPts val="0"/>
                        </a:spcAft>
                        <a:buNone/>
                      </a:pPr>
                      <a:r>
                        <a:rPr lang="en-US" sz="1000" u="none" strike="noStrike" cap="none"/>
                        <a:t> </a:t>
                      </a:r>
                      <a:endParaRPr sz="1000" u="none" strike="noStrike" cap="none">
                        <a:latin typeface="Times New Roman"/>
                        <a:ea typeface="Times New Roman"/>
                        <a:cs typeface="Times New Roman"/>
                        <a:sym typeface="Times New Roman"/>
                      </a:endParaRPr>
                    </a:p>
                  </a:txBody>
                  <a:tcPr marL="0" marR="0" marT="0" marB="0" anchor="ctr">
                    <a:solidFill>
                      <a:schemeClr val="lt1"/>
                    </a:solidFill>
                  </a:tcPr>
                </a:tc>
              </a:tr>
              <a:tr h="218650">
                <a:tc>
                  <a:txBody>
                    <a:bodyPr/>
                    <a:lstStyle/>
                    <a:p>
                      <a:pPr marL="0" marR="0" lvl="0" indent="0" algn="l" rtl="0">
                        <a:spcBef>
                          <a:spcPts val="0"/>
                        </a:spcBef>
                        <a:spcAft>
                          <a:spcPts val="0"/>
                        </a:spcAft>
                        <a:buNone/>
                      </a:pPr>
                      <a:r>
                        <a:rPr lang="en-US" sz="1000" u="none" strike="noStrike" cap="none"/>
                        <a:t>PocketRocket 2</a:t>
                      </a:r>
                      <a:endParaRPr sz="1000" u="none" strike="noStrike" cap="none">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u="none" strike="noStrike" cap="none"/>
                        <a:t>2L</a:t>
                      </a:r>
                      <a:endParaRPr sz="1000" b="1" u="none" strike="noStrike" cap="none">
                        <a:latin typeface="Times New Roman"/>
                        <a:ea typeface="Times New Roman"/>
                        <a:cs typeface="Times New Roman"/>
                        <a:sym typeface="Times New Roman"/>
                      </a:endParaRPr>
                    </a:p>
                  </a:txBody>
                  <a:tcPr marL="44850" marR="44850" marT="0" marB="0" anchor="ctr"/>
                </a:tc>
                <a:tc>
                  <a:txBody>
                    <a:bodyPr/>
                    <a:lstStyle/>
                    <a:p>
                      <a:pPr marL="0" marR="0" lvl="0" indent="0" algn="l" rtl="0">
                        <a:spcBef>
                          <a:spcPts val="0"/>
                        </a:spcBef>
                        <a:spcAft>
                          <a:spcPts val="0"/>
                        </a:spcAft>
                        <a:buNone/>
                      </a:pPr>
                      <a:r>
                        <a:rPr lang="en-US" sz="1000" u="none" strike="noStrike" cap="none"/>
                        <a:t> </a:t>
                      </a:r>
                      <a:endParaRPr sz="1000" u="none" strike="noStrike" cap="none">
                        <a:latin typeface="Times New Roman"/>
                        <a:ea typeface="Times New Roman"/>
                        <a:cs typeface="Times New Roman"/>
                        <a:sym typeface="Times New Roman"/>
                      </a:endParaRPr>
                    </a:p>
                  </a:txBody>
                  <a:tcPr marL="0" marR="0" marT="0" marB="0" anchor="ctr">
                    <a:solidFill>
                      <a:schemeClr val="lt1"/>
                    </a:solidFill>
                  </a:tcPr>
                </a:tc>
              </a:tr>
              <a:tr h="218650">
                <a:tc>
                  <a:txBody>
                    <a:bodyPr/>
                    <a:lstStyle/>
                    <a:p>
                      <a:pPr marL="0" marR="0" lvl="0" indent="0" algn="l" rtl="0">
                        <a:spcBef>
                          <a:spcPts val="0"/>
                        </a:spcBef>
                        <a:spcAft>
                          <a:spcPts val="0"/>
                        </a:spcAft>
                        <a:buNone/>
                      </a:pPr>
                      <a:r>
                        <a:rPr lang="en-US" sz="1000" u="none" strike="noStrike" cap="none"/>
                        <a:t>SuperFly</a:t>
                      </a:r>
                      <a:endParaRPr sz="1000" u="none" strike="noStrike" cap="none">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u="none" strike="noStrike" cap="none"/>
                        <a:t>1.8L</a:t>
                      </a:r>
                      <a:endParaRPr sz="1000" b="1" u="none" strike="noStrike" cap="none">
                        <a:latin typeface="Times New Roman"/>
                        <a:ea typeface="Times New Roman"/>
                        <a:cs typeface="Times New Roman"/>
                        <a:sym typeface="Times New Roman"/>
                      </a:endParaRPr>
                    </a:p>
                  </a:txBody>
                  <a:tcPr marL="44850" marR="44850" marT="0" marB="0" anchor="ctr"/>
                </a:tc>
                <a:tc>
                  <a:txBody>
                    <a:bodyPr/>
                    <a:lstStyle/>
                    <a:p>
                      <a:pPr marL="0" marR="0" lvl="0" indent="0" algn="l" rtl="0">
                        <a:spcBef>
                          <a:spcPts val="0"/>
                        </a:spcBef>
                        <a:spcAft>
                          <a:spcPts val="0"/>
                        </a:spcAft>
                        <a:buNone/>
                      </a:pPr>
                      <a:r>
                        <a:rPr lang="en-US" sz="1000" u="none" strike="noStrike" cap="none"/>
                        <a:t> </a:t>
                      </a:r>
                      <a:endParaRPr sz="1000" u="none" strike="noStrike" cap="none">
                        <a:latin typeface="Times New Roman"/>
                        <a:ea typeface="Times New Roman"/>
                        <a:cs typeface="Times New Roman"/>
                        <a:sym typeface="Times New Roman"/>
                      </a:endParaRPr>
                    </a:p>
                  </a:txBody>
                  <a:tcPr marL="0" marR="0" marT="0" marB="0" anchor="ctr">
                    <a:solidFill>
                      <a:schemeClr val="lt1"/>
                    </a:solidFill>
                  </a:tcPr>
                </a:tc>
              </a:tr>
              <a:tr h="218650">
                <a:tc>
                  <a:txBody>
                    <a:bodyPr/>
                    <a:lstStyle/>
                    <a:p>
                      <a:pPr marL="0" marR="0" lvl="0" indent="0" algn="l" rtl="0">
                        <a:spcBef>
                          <a:spcPts val="0"/>
                        </a:spcBef>
                        <a:spcAft>
                          <a:spcPts val="0"/>
                        </a:spcAft>
                        <a:buNone/>
                      </a:pPr>
                      <a:r>
                        <a:rPr lang="en-US" sz="1000" u="none" strike="noStrike" cap="none"/>
                        <a:t>PocketRocket Deluxe</a:t>
                      </a:r>
                      <a:endParaRPr sz="1000" u="none" strike="noStrike" cap="none">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u="none" strike="noStrike" cap="none"/>
                        <a:t>2.1L</a:t>
                      </a:r>
                      <a:endParaRPr sz="1000" b="1" u="none" strike="noStrike" cap="none">
                        <a:latin typeface="Times New Roman"/>
                        <a:ea typeface="Times New Roman"/>
                        <a:cs typeface="Times New Roman"/>
                        <a:sym typeface="Times New Roman"/>
                      </a:endParaRPr>
                    </a:p>
                  </a:txBody>
                  <a:tcPr marL="44850" marR="44850" marT="0" marB="0" anchor="ctr"/>
                </a:tc>
                <a:tc>
                  <a:txBody>
                    <a:bodyPr/>
                    <a:lstStyle/>
                    <a:p>
                      <a:pPr marL="0" marR="0" lvl="0" indent="0" algn="l" rtl="0">
                        <a:spcBef>
                          <a:spcPts val="0"/>
                        </a:spcBef>
                        <a:spcAft>
                          <a:spcPts val="0"/>
                        </a:spcAft>
                        <a:buNone/>
                      </a:pPr>
                      <a:r>
                        <a:rPr lang="en-US" sz="1000" u="none" strike="noStrike" cap="none"/>
                        <a:t> </a:t>
                      </a:r>
                      <a:endParaRPr sz="1000" u="none" strike="noStrike" cap="none">
                        <a:latin typeface="Times New Roman"/>
                        <a:ea typeface="Times New Roman"/>
                        <a:cs typeface="Times New Roman"/>
                        <a:sym typeface="Times New Roman"/>
                      </a:endParaRPr>
                    </a:p>
                  </a:txBody>
                  <a:tcPr marL="0" marR="0" marT="0" marB="0" anchor="ctr">
                    <a:solidFill>
                      <a:schemeClr val="lt1"/>
                    </a:solidFill>
                  </a:tcPr>
                </a:tc>
              </a:tr>
              <a:tr h="218650">
                <a:tc>
                  <a:txBody>
                    <a:bodyPr/>
                    <a:lstStyle/>
                    <a:p>
                      <a:pPr marL="0" marR="0" lvl="0" indent="0" algn="l" rtl="0">
                        <a:spcBef>
                          <a:spcPts val="0"/>
                        </a:spcBef>
                        <a:spcAft>
                          <a:spcPts val="0"/>
                        </a:spcAft>
                        <a:buNone/>
                      </a:pPr>
                      <a:r>
                        <a:rPr lang="en-US" sz="1000" u="none" strike="noStrike" cap="none"/>
                        <a:t>WindPro II</a:t>
                      </a:r>
                      <a:endParaRPr sz="1000" u="none" strike="noStrike" cap="none">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u="none" strike="noStrike" cap="none"/>
                        <a:t>1.8L</a:t>
                      </a:r>
                      <a:endParaRPr sz="1000" b="1" u="none" strike="noStrike" cap="none">
                        <a:latin typeface="Times New Roman"/>
                        <a:ea typeface="Times New Roman"/>
                        <a:cs typeface="Times New Roman"/>
                        <a:sym typeface="Times New Roman"/>
                      </a:endParaRPr>
                    </a:p>
                  </a:txBody>
                  <a:tcPr marL="44850" marR="44850" marT="0" marB="0" anchor="ctr"/>
                </a:tc>
                <a:tc>
                  <a:txBody>
                    <a:bodyPr/>
                    <a:lstStyle/>
                    <a:p>
                      <a:pPr marL="0" marR="0" lvl="0" indent="0" algn="l" rtl="0">
                        <a:spcBef>
                          <a:spcPts val="0"/>
                        </a:spcBef>
                        <a:spcAft>
                          <a:spcPts val="0"/>
                        </a:spcAft>
                        <a:buNone/>
                      </a:pPr>
                      <a:r>
                        <a:rPr lang="en-US" sz="1000" u="none" strike="noStrike" cap="none"/>
                        <a:t> </a:t>
                      </a:r>
                      <a:endParaRPr sz="1000" u="none" strike="noStrike" cap="none">
                        <a:latin typeface="Times New Roman"/>
                        <a:ea typeface="Times New Roman"/>
                        <a:cs typeface="Times New Roman"/>
                        <a:sym typeface="Times New Roman"/>
                      </a:endParaRPr>
                    </a:p>
                  </a:txBody>
                  <a:tcPr marL="0" marR="0" marT="0" marB="0" anchor="ctr">
                    <a:solidFill>
                      <a:schemeClr val="lt1"/>
                    </a:solidFill>
                  </a:tcPr>
                </a:tc>
              </a:tr>
              <a:tr h="218650">
                <a:tc>
                  <a:txBody>
                    <a:bodyPr/>
                    <a:lstStyle/>
                    <a:p>
                      <a:pPr marL="0" marR="0" lvl="0" indent="0" algn="l" rtl="0">
                        <a:spcBef>
                          <a:spcPts val="0"/>
                        </a:spcBef>
                        <a:spcAft>
                          <a:spcPts val="0"/>
                        </a:spcAft>
                        <a:buNone/>
                      </a:pPr>
                      <a:r>
                        <a:rPr lang="en-US" sz="1000" u="none" strike="noStrike" cap="none"/>
                        <a:t> </a:t>
                      </a:r>
                      <a:endParaRPr sz="1000" u="none" strike="noStrike" cap="none">
                        <a:latin typeface="Times New Roman"/>
                        <a:ea typeface="Times New Roman"/>
                        <a:cs typeface="Times New Roman"/>
                        <a:sym typeface="Times New Roman"/>
                      </a:endParaRPr>
                    </a:p>
                  </a:txBody>
                  <a:tcPr marL="44850" marR="44850" marT="0" marB="0" anchor="ctr">
                    <a:solidFill>
                      <a:schemeClr val="lt1"/>
                    </a:solidFill>
                  </a:tcPr>
                </a:tc>
                <a:tc>
                  <a:txBody>
                    <a:bodyPr/>
                    <a:lstStyle/>
                    <a:p>
                      <a:pPr marL="0" marR="0" lvl="0" indent="0" algn="ctr" rtl="0">
                        <a:spcBef>
                          <a:spcPts val="0"/>
                        </a:spcBef>
                        <a:spcAft>
                          <a:spcPts val="0"/>
                        </a:spcAft>
                        <a:buNone/>
                      </a:pPr>
                      <a:r>
                        <a:rPr lang="en-US" sz="1000" u="none" strike="noStrike" cap="none"/>
                        <a:t> </a:t>
                      </a:r>
                      <a:endParaRPr sz="1000" u="none" strike="noStrike" cap="none">
                        <a:latin typeface="Times New Roman"/>
                        <a:ea typeface="Times New Roman"/>
                        <a:cs typeface="Times New Roman"/>
                        <a:sym typeface="Times New Roman"/>
                      </a:endParaRPr>
                    </a:p>
                  </a:txBody>
                  <a:tcPr marL="44850" marR="44850" marT="0" marB="0" anchor="ctr">
                    <a:solidFill>
                      <a:schemeClr val="lt1"/>
                    </a:solidFill>
                  </a:tcPr>
                </a:tc>
                <a:tc>
                  <a:txBody>
                    <a:bodyPr/>
                    <a:lstStyle/>
                    <a:p>
                      <a:pPr marL="0" marR="0" lvl="0" indent="0" algn="l" rtl="0">
                        <a:spcBef>
                          <a:spcPts val="0"/>
                        </a:spcBef>
                        <a:spcAft>
                          <a:spcPts val="0"/>
                        </a:spcAft>
                        <a:buNone/>
                      </a:pPr>
                      <a:r>
                        <a:rPr lang="en-US" sz="1000" u="none" strike="noStrike" cap="none"/>
                        <a:t> </a:t>
                      </a:r>
                      <a:endParaRPr sz="1000" u="none" strike="noStrike" cap="none">
                        <a:latin typeface="Times New Roman"/>
                        <a:ea typeface="Times New Roman"/>
                        <a:cs typeface="Times New Roman"/>
                        <a:sym typeface="Times New Roman"/>
                      </a:endParaRPr>
                    </a:p>
                  </a:txBody>
                  <a:tcPr marL="0" marR="0" marT="0" marB="0" anchor="ctr">
                    <a:solidFill>
                      <a:schemeClr val="lt1"/>
                    </a:solidFill>
                  </a:tcPr>
                </a:tc>
              </a:tr>
              <a:tr h="437325">
                <a:tc>
                  <a:txBody>
                    <a:bodyPr/>
                    <a:lstStyle/>
                    <a:p>
                      <a:pPr marL="0" marR="0" lvl="0" indent="0" algn="l" rtl="0">
                        <a:spcBef>
                          <a:spcPts val="0"/>
                        </a:spcBef>
                        <a:spcAft>
                          <a:spcPts val="0"/>
                        </a:spcAft>
                        <a:buNone/>
                      </a:pPr>
                      <a:r>
                        <a:rPr lang="en-US" sz="1000" u="none" strike="noStrike" cap="none"/>
                        <a:t>MSR’s Liquid Fuel Stoves</a:t>
                      </a:r>
                      <a:endParaRPr sz="1000" u="none" strike="noStrike" cap="none">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u="none" strike="noStrike" cap="none">
                          <a:solidFill>
                            <a:schemeClr val="lt1"/>
                          </a:solidFill>
                        </a:rPr>
                        <a:t>Fuel</a:t>
                      </a:r>
                      <a:endParaRPr sz="1000" b="1" u="none" strike="noStrike" cap="none">
                        <a:solidFill>
                          <a:schemeClr val="lt1"/>
                        </a:solidFill>
                        <a:latin typeface="Times New Roman"/>
                        <a:ea typeface="Times New Roman"/>
                        <a:cs typeface="Times New Roman"/>
                        <a:sym typeface="Times New Roman"/>
                      </a:endParaRPr>
                    </a:p>
                  </a:txBody>
                  <a:tcPr marL="44850" marR="44850" marT="0" marB="0" anchor="ctr">
                    <a:solidFill>
                      <a:schemeClr val="accent1"/>
                    </a:solidFill>
                  </a:tcPr>
                </a:tc>
                <a:tc>
                  <a:txBody>
                    <a:bodyPr/>
                    <a:lstStyle/>
                    <a:p>
                      <a:pPr marL="0" marR="0" lvl="0" indent="0" algn="ctr" rtl="0">
                        <a:spcBef>
                          <a:spcPts val="0"/>
                        </a:spcBef>
                        <a:spcAft>
                          <a:spcPts val="0"/>
                        </a:spcAft>
                        <a:buNone/>
                      </a:pPr>
                      <a:r>
                        <a:rPr lang="en-US" sz="1000" b="1" u="none" strike="noStrike" cap="none">
                          <a:solidFill>
                            <a:schemeClr val="lt1"/>
                          </a:solidFill>
                        </a:rPr>
                        <a:t>Water Boiled (per 1 oz. / 28 g of fuel)</a:t>
                      </a:r>
                      <a:endParaRPr sz="1000" b="1" u="none" strike="noStrike" cap="none">
                        <a:solidFill>
                          <a:schemeClr val="lt1"/>
                        </a:solidFill>
                        <a:latin typeface="Times New Roman"/>
                        <a:ea typeface="Times New Roman"/>
                        <a:cs typeface="Times New Roman"/>
                        <a:sym typeface="Times New Roman"/>
                      </a:endParaRPr>
                    </a:p>
                  </a:txBody>
                  <a:tcPr marL="44850" marR="44850" marT="0" marB="0" anchor="ctr">
                    <a:solidFill>
                      <a:schemeClr val="accent1"/>
                    </a:solidFill>
                  </a:tcPr>
                </a:tc>
              </a:tr>
              <a:tr h="218650">
                <a:tc>
                  <a:txBody>
                    <a:bodyPr/>
                    <a:lstStyle/>
                    <a:p>
                      <a:pPr marL="0" marR="0" lvl="0" indent="0" algn="l" rtl="0">
                        <a:spcBef>
                          <a:spcPts val="0"/>
                        </a:spcBef>
                        <a:spcAft>
                          <a:spcPts val="0"/>
                        </a:spcAft>
                        <a:buNone/>
                      </a:pPr>
                      <a:r>
                        <a:rPr lang="en-US" sz="1000" u="none" strike="noStrike" cap="none"/>
                        <a:t>WhisperLite Universal</a:t>
                      </a:r>
                      <a:endParaRPr sz="1000" u="none" strike="noStrike" cap="none">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u="none" strike="noStrike" cap="none"/>
                        <a:t>White Gas</a:t>
                      </a:r>
                      <a:endParaRPr sz="1000" b="1" u="none" strike="noStrike" cap="none">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u="none" strike="noStrike" cap="none"/>
                        <a:t>1.3L</a:t>
                      </a:r>
                      <a:endParaRPr sz="1000" b="1" u="none" strike="noStrike" cap="none">
                        <a:latin typeface="Times New Roman"/>
                        <a:ea typeface="Times New Roman"/>
                        <a:cs typeface="Times New Roman"/>
                        <a:sym typeface="Times New Roman"/>
                      </a:endParaRPr>
                    </a:p>
                  </a:txBody>
                  <a:tcPr marL="44850" marR="44850" marT="0" marB="0" anchor="ctr"/>
                </a:tc>
              </a:tr>
              <a:tr h="218650">
                <a:tc>
                  <a:txBody>
                    <a:bodyPr/>
                    <a:lstStyle/>
                    <a:p>
                      <a:pPr marL="0" marR="0" lvl="0" indent="0" algn="l" rtl="0">
                        <a:spcBef>
                          <a:spcPts val="0"/>
                        </a:spcBef>
                        <a:spcAft>
                          <a:spcPts val="0"/>
                        </a:spcAft>
                        <a:buNone/>
                      </a:pPr>
                      <a:endParaRPr sz="1000">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a:t>Kerosene</a:t>
                      </a:r>
                      <a:endParaRPr sz="1000" b="1">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a:t>1.6L</a:t>
                      </a:r>
                      <a:endParaRPr sz="1000" b="1">
                        <a:latin typeface="Times New Roman"/>
                        <a:ea typeface="Times New Roman"/>
                        <a:cs typeface="Times New Roman"/>
                        <a:sym typeface="Times New Roman"/>
                      </a:endParaRPr>
                    </a:p>
                  </a:txBody>
                  <a:tcPr marL="44850" marR="44850" marT="0" marB="0" anchor="ctr"/>
                </a:tc>
              </a:tr>
              <a:tr h="218650">
                <a:tc>
                  <a:txBody>
                    <a:bodyPr/>
                    <a:lstStyle/>
                    <a:p>
                      <a:pPr marL="0" marR="0" lvl="0" indent="0" algn="l" rtl="0">
                        <a:spcBef>
                          <a:spcPts val="0"/>
                        </a:spcBef>
                        <a:spcAft>
                          <a:spcPts val="0"/>
                        </a:spcAft>
                        <a:buNone/>
                      </a:pPr>
                      <a:endParaRPr sz="1000">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a:t>IsoPro</a:t>
                      </a:r>
                      <a:endParaRPr sz="1000" b="1">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a:t>1.8L</a:t>
                      </a:r>
                      <a:endParaRPr sz="1000" b="1">
                        <a:latin typeface="Times New Roman"/>
                        <a:ea typeface="Times New Roman"/>
                        <a:cs typeface="Times New Roman"/>
                        <a:sym typeface="Times New Roman"/>
                      </a:endParaRPr>
                    </a:p>
                  </a:txBody>
                  <a:tcPr marL="44850" marR="44850" marT="0" marB="0" anchor="ctr"/>
                </a:tc>
              </a:tr>
              <a:tr h="437325">
                <a:tc>
                  <a:txBody>
                    <a:bodyPr/>
                    <a:lstStyle/>
                    <a:p>
                      <a:pPr marL="0" marR="0" lvl="0" indent="0" algn="l" rtl="0">
                        <a:spcBef>
                          <a:spcPts val="0"/>
                        </a:spcBef>
                        <a:spcAft>
                          <a:spcPts val="0"/>
                        </a:spcAft>
                        <a:buNone/>
                      </a:pPr>
                      <a:r>
                        <a:rPr lang="en-US" sz="1000"/>
                        <a:t>WhisperLite International</a:t>
                      </a:r>
                      <a:endParaRPr sz="1000">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a:t>White Gas</a:t>
                      </a:r>
                      <a:endParaRPr sz="1000" b="1">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a:t>1.3L</a:t>
                      </a:r>
                      <a:endParaRPr sz="1000" b="1">
                        <a:latin typeface="Times New Roman"/>
                        <a:ea typeface="Times New Roman"/>
                        <a:cs typeface="Times New Roman"/>
                        <a:sym typeface="Times New Roman"/>
                      </a:endParaRPr>
                    </a:p>
                  </a:txBody>
                  <a:tcPr marL="44850" marR="44850" marT="0" marB="0" anchor="ctr"/>
                </a:tc>
              </a:tr>
              <a:tr h="218650">
                <a:tc>
                  <a:txBody>
                    <a:bodyPr/>
                    <a:lstStyle/>
                    <a:p>
                      <a:pPr marL="0" marR="0" lvl="0" indent="0" algn="l" rtl="0">
                        <a:spcBef>
                          <a:spcPts val="0"/>
                        </a:spcBef>
                        <a:spcAft>
                          <a:spcPts val="0"/>
                        </a:spcAft>
                        <a:buNone/>
                      </a:pPr>
                      <a:endParaRPr sz="1000">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a:t>Kerosene</a:t>
                      </a:r>
                      <a:endParaRPr sz="1000" b="1">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a:t>1.6L</a:t>
                      </a:r>
                      <a:endParaRPr sz="1000" b="1">
                        <a:latin typeface="Times New Roman"/>
                        <a:ea typeface="Times New Roman"/>
                        <a:cs typeface="Times New Roman"/>
                        <a:sym typeface="Times New Roman"/>
                      </a:endParaRPr>
                    </a:p>
                  </a:txBody>
                  <a:tcPr marL="44850" marR="44850" marT="0" marB="0" anchor="ctr"/>
                </a:tc>
              </a:tr>
              <a:tr h="218650">
                <a:tc>
                  <a:txBody>
                    <a:bodyPr/>
                    <a:lstStyle/>
                    <a:p>
                      <a:pPr marL="0" marR="0" lvl="0" indent="0" algn="l" rtl="0">
                        <a:spcBef>
                          <a:spcPts val="0"/>
                        </a:spcBef>
                        <a:spcAft>
                          <a:spcPts val="0"/>
                        </a:spcAft>
                        <a:buNone/>
                      </a:pPr>
                      <a:r>
                        <a:rPr lang="en-US" sz="1000"/>
                        <a:t>WhisperLite</a:t>
                      </a:r>
                      <a:endParaRPr sz="1000">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a:t>White Gas</a:t>
                      </a:r>
                      <a:endParaRPr sz="1000" b="1">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a:t>1.5L</a:t>
                      </a:r>
                      <a:endParaRPr sz="1000" b="1">
                        <a:latin typeface="Times New Roman"/>
                        <a:ea typeface="Times New Roman"/>
                        <a:cs typeface="Times New Roman"/>
                        <a:sym typeface="Times New Roman"/>
                      </a:endParaRPr>
                    </a:p>
                  </a:txBody>
                  <a:tcPr marL="44850" marR="44850" marT="0" marB="0" anchor="ctr"/>
                </a:tc>
              </a:tr>
              <a:tr h="218650">
                <a:tc>
                  <a:txBody>
                    <a:bodyPr/>
                    <a:lstStyle/>
                    <a:p>
                      <a:pPr marL="0" marR="0" lvl="0" indent="0" algn="l" rtl="0">
                        <a:spcBef>
                          <a:spcPts val="0"/>
                        </a:spcBef>
                        <a:spcAft>
                          <a:spcPts val="0"/>
                        </a:spcAft>
                        <a:buNone/>
                      </a:pPr>
                      <a:r>
                        <a:rPr lang="en-US" sz="1000"/>
                        <a:t>Dragonfly</a:t>
                      </a:r>
                      <a:endParaRPr sz="1000">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a:t>White Gas</a:t>
                      </a:r>
                      <a:endParaRPr sz="1000" b="1">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a:t>1.6L</a:t>
                      </a:r>
                      <a:endParaRPr sz="1000" b="1">
                        <a:latin typeface="Times New Roman"/>
                        <a:ea typeface="Times New Roman"/>
                        <a:cs typeface="Times New Roman"/>
                        <a:sym typeface="Times New Roman"/>
                      </a:endParaRPr>
                    </a:p>
                  </a:txBody>
                  <a:tcPr marL="44850" marR="44850" marT="0" marB="0" anchor="ctr"/>
                </a:tc>
              </a:tr>
              <a:tr h="218650">
                <a:tc>
                  <a:txBody>
                    <a:bodyPr/>
                    <a:lstStyle/>
                    <a:p>
                      <a:pPr marL="0" marR="0" lvl="0" indent="0" algn="l" rtl="0">
                        <a:spcBef>
                          <a:spcPts val="0"/>
                        </a:spcBef>
                        <a:spcAft>
                          <a:spcPts val="0"/>
                        </a:spcAft>
                        <a:buNone/>
                      </a:pPr>
                      <a:endParaRPr sz="1000">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a:t>Kerosene</a:t>
                      </a:r>
                      <a:endParaRPr sz="1000" b="1">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a:t>1.7L</a:t>
                      </a:r>
                      <a:endParaRPr sz="1000" b="1">
                        <a:latin typeface="Times New Roman"/>
                        <a:ea typeface="Times New Roman"/>
                        <a:cs typeface="Times New Roman"/>
                        <a:sym typeface="Times New Roman"/>
                      </a:endParaRPr>
                    </a:p>
                  </a:txBody>
                  <a:tcPr marL="44850" marR="44850" marT="0" marB="0" anchor="ctr"/>
                </a:tc>
              </a:tr>
              <a:tr h="218650">
                <a:tc>
                  <a:txBody>
                    <a:bodyPr/>
                    <a:lstStyle/>
                    <a:p>
                      <a:pPr marL="0" marR="0" lvl="0" indent="0" algn="l" rtl="0">
                        <a:spcBef>
                          <a:spcPts val="0"/>
                        </a:spcBef>
                        <a:spcAft>
                          <a:spcPts val="0"/>
                        </a:spcAft>
                        <a:buNone/>
                      </a:pPr>
                      <a:endParaRPr sz="1000">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a:t>Diesel</a:t>
                      </a:r>
                      <a:endParaRPr sz="1000" b="1">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a:t>1.7L</a:t>
                      </a:r>
                      <a:endParaRPr sz="1000" b="1">
                        <a:latin typeface="Times New Roman"/>
                        <a:ea typeface="Times New Roman"/>
                        <a:cs typeface="Times New Roman"/>
                        <a:sym typeface="Times New Roman"/>
                      </a:endParaRPr>
                    </a:p>
                  </a:txBody>
                  <a:tcPr marL="44850" marR="44850" marT="0" marB="0" anchor="ctr"/>
                </a:tc>
              </a:tr>
              <a:tr h="218650">
                <a:tc>
                  <a:txBody>
                    <a:bodyPr/>
                    <a:lstStyle/>
                    <a:p>
                      <a:pPr marL="0" marR="0" lvl="0" indent="0" algn="l" rtl="0">
                        <a:spcBef>
                          <a:spcPts val="0"/>
                        </a:spcBef>
                        <a:spcAft>
                          <a:spcPts val="0"/>
                        </a:spcAft>
                        <a:buNone/>
                      </a:pPr>
                      <a:r>
                        <a:rPr lang="en-US" sz="1000"/>
                        <a:t>XGK EX</a:t>
                      </a:r>
                      <a:endParaRPr sz="1000">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a:t>White Gas</a:t>
                      </a:r>
                      <a:endParaRPr sz="1000" b="1">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a:t>1.5L</a:t>
                      </a:r>
                      <a:endParaRPr sz="1000" b="1">
                        <a:latin typeface="Times New Roman"/>
                        <a:ea typeface="Times New Roman"/>
                        <a:cs typeface="Times New Roman"/>
                        <a:sym typeface="Times New Roman"/>
                      </a:endParaRPr>
                    </a:p>
                  </a:txBody>
                  <a:tcPr marL="44850" marR="44850" marT="0" marB="0" anchor="ctr"/>
                </a:tc>
              </a:tr>
              <a:tr h="218650">
                <a:tc>
                  <a:txBody>
                    <a:bodyPr/>
                    <a:lstStyle/>
                    <a:p>
                      <a:pPr marL="0" marR="0" lvl="0" indent="0" algn="l" rtl="0">
                        <a:spcBef>
                          <a:spcPts val="0"/>
                        </a:spcBef>
                        <a:spcAft>
                          <a:spcPts val="0"/>
                        </a:spcAft>
                        <a:buNone/>
                      </a:pPr>
                      <a:endParaRPr sz="1000">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a:t>Kerosene</a:t>
                      </a:r>
                      <a:endParaRPr sz="1000" b="1">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a:t>1.7L</a:t>
                      </a:r>
                      <a:endParaRPr sz="1000" b="1">
                        <a:latin typeface="Times New Roman"/>
                        <a:ea typeface="Times New Roman"/>
                        <a:cs typeface="Times New Roman"/>
                        <a:sym typeface="Times New Roman"/>
                      </a:endParaRPr>
                    </a:p>
                  </a:txBody>
                  <a:tcPr marL="44850" marR="44850" marT="0" marB="0" anchor="ctr"/>
                </a:tc>
              </a:tr>
              <a:tr h="218650">
                <a:tc>
                  <a:txBody>
                    <a:bodyPr/>
                    <a:lstStyle/>
                    <a:p>
                      <a:pPr marL="0" marR="0" lvl="0" indent="0" algn="l" rtl="0">
                        <a:spcBef>
                          <a:spcPts val="0"/>
                        </a:spcBef>
                        <a:spcAft>
                          <a:spcPts val="0"/>
                        </a:spcAft>
                        <a:buNone/>
                      </a:pPr>
                      <a:endParaRPr sz="1000">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a:t>Diesel</a:t>
                      </a:r>
                      <a:endParaRPr sz="1000" b="1">
                        <a:latin typeface="Times New Roman"/>
                        <a:ea typeface="Times New Roman"/>
                        <a:cs typeface="Times New Roman"/>
                        <a:sym typeface="Times New Roman"/>
                      </a:endParaRPr>
                    </a:p>
                  </a:txBody>
                  <a:tcPr marL="44850" marR="44850" marT="0" marB="0" anchor="ctr"/>
                </a:tc>
                <a:tc>
                  <a:txBody>
                    <a:bodyPr/>
                    <a:lstStyle/>
                    <a:p>
                      <a:pPr marL="0" marR="0" lvl="0" indent="0" algn="ctr" rtl="0">
                        <a:spcBef>
                          <a:spcPts val="0"/>
                        </a:spcBef>
                        <a:spcAft>
                          <a:spcPts val="0"/>
                        </a:spcAft>
                        <a:buNone/>
                      </a:pPr>
                      <a:r>
                        <a:rPr lang="en-US" sz="1000" b="1"/>
                        <a:t>1.9L</a:t>
                      </a:r>
                      <a:endParaRPr sz="1000" b="1">
                        <a:latin typeface="Times New Roman"/>
                        <a:ea typeface="Times New Roman"/>
                        <a:cs typeface="Times New Roman"/>
                        <a:sym typeface="Times New Roman"/>
                      </a:endParaRPr>
                    </a:p>
                  </a:txBody>
                  <a:tcPr marL="44850" marR="44850" marT="0" marB="0"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animEffect transition="in" filter="fade">
                                      <p:cBhvr>
                                        <p:cTn id="7" dur="500"/>
                                        <p:tgtEl>
                                          <p:spTgt spid="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0">
                                            <p:txEl>
                                              <p:pRg st="1" end="1"/>
                                            </p:txEl>
                                          </p:spTgt>
                                        </p:tgtEl>
                                        <p:attrNameLst>
                                          <p:attrName>style.visibility</p:attrName>
                                        </p:attrNameLst>
                                      </p:cBhvr>
                                      <p:to>
                                        <p:strVal val="visible"/>
                                      </p:to>
                                    </p:set>
                                    <p:animEffect transition="in" filter="fade">
                                      <p:cBhvr>
                                        <p:cTn id="12" dur="500"/>
                                        <p:tgtEl>
                                          <p:spTgt spid="2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0">
                                            <p:txEl>
                                              <p:pRg st="2" end="2"/>
                                            </p:txEl>
                                          </p:spTgt>
                                        </p:tgtEl>
                                        <p:attrNameLst>
                                          <p:attrName>style.visibility</p:attrName>
                                        </p:attrNameLst>
                                      </p:cBhvr>
                                      <p:to>
                                        <p:strVal val="visible"/>
                                      </p:to>
                                    </p:set>
                                    <p:animEffect transition="in" filter="fade">
                                      <p:cBhvr>
                                        <p:cTn id="17" dur="500"/>
                                        <p:tgtEl>
                                          <p:spTgt spid="2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0">
                                            <p:txEl>
                                              <p:pRg st="3" end="3"/>
                                            </p:txEl>
                                          </p:spTgt>
                                        </p:tgtEl>
                                        <p:attrNameLst>
                                          <p:attrName>style.visibility</p:attrName>
                                        </p:attrNameLst>
                                      </p:cBhvr>
                                      <p:to>
                                        <p:strVal val="visible"/>
                                      </p:to>
                                    </p:set>
                                    <p:animEffect transition="in" filter="fade">
                                      <p:cBhvr>
                                        <p:cTn id="22" dur="500"/>
                                        <p:tgtEl>
                                          <p:spTgt spid="2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0">
                                            <p:txEl>
                                              <p:pRg st="4" end="4"/>
                                            </p:txEl>
                                          </p:spTgt>
                                        </p:tgtEl>
                                        <p:attrNameLst>
                                          <p:attrName>style.visibility</p:attrName>
                                        </p:attrNameLst>
                                      </p:cBhvr>
                                      <p:to>
                                        <p:strVal val="visible"/>
                                      </p:to>
                                    </p:set>
                                    <p:animEffect transition="in" filter="fade">
                                      <p:cBhvr>
                                        <p:cTn id="27" dur="500"/>
                                        <p:tgtEl>
                                          <p:spTgt spid="2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0"/>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3600"/>
              <a:buFont typeface="Calibri"/>
              <a:buNone/>
            </a:pPr>
            <a:r>
              <a:rPr lang="en-US" sz="3600"/>
              <a:t>Know Your Numbers</a:t>
            </a:r>
            <a:endParaRPr/>
          </a:p>
        </p:txBody>
      </p:sp>
      <p:sp>
        <p:nvSpPr>
          <p:cNvPr id="227" name="Google Shape;227;p30"/>
          <p:cNvSpPr txBox="1">
            <a:spLocks noGrp="1"/>
          </p:cNvSpPr>
          <p:nvPr>
            <p:ph type="body" idx="1"/>
          </p:nvPr>
        </p:nvSpPr>
        <p:spPr>
          <a:xfrm>
            <a:off x="251520" y="1340768"/>
            <a:ext cx="8640960" cy="504056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Clr>
                <a:srgbClr val="595959"/>
              </a:buClr>
              <a:buSzPts val="2200"/>
              <a:buNone/>
            </a:pPr>
            <a:r>
              <a:rPr lang="en-US" sz="2200" b="1"/>
              <a:t>Example Calculation:</a:t>
            </a:r>
            <a:r>
              <a:rPr lang="en-US" sz="2200"/>
              <a:t> </a:t>
            </a:r>
            <a:endParaRPr/>
          </a:p>
          <a:p>
            <a:pPr marL="342900" lvl="0" indent="-342900" algn="l" rtl="0">
              <a:spcBef>
                <a:spcPts val="440"/>
              </a:spcBef>
              <a:spcAft>
                <a:spcPts val="0"/>
              </a:spcAft>
              <a:buClr>
                <a:srgbClr val="595959"/>
              </a:buClr>
              <a:buSzPts val="2200"/>
              <a:buFont typeface="Arial"/>
              <a:buChar char="•"/>
            </a:pPr>
            <a:r>
              <a:rPr lang="en-US" sz="2200"/>
              <a:t>5 day trip with 8 people:</a:t>
            </a:r>
            <a:endParaRPr/>
          </a:p>
          <a:p>
            <a:pPr marL="800100" lvl="1" indent="-342900" algn="l" rtl="0">
              <a:spcBef>
                <a:spcPts val="320"/>
              </a:spcBef>
              <a:spcAft>
                <a:spcPts val="0"/>
              </a:spcAft>
              <a:buClr>
                <a:srgbClr val="595959"/>
              </a:buClr>
              <a:buSzPts val="1600"/>
              <a:buChar char="–"/>
            </a:pPr>
            <a:r>
              <a:rPr lang="en-US"/>
              <a:t>Breakfast – Instant oatmeal and coffee or hot chocolate (.5L/person)</a:t>
            </a:r>
            <a:endParaRPr/>
          </a:p>
          <a:p>
            <a:pPr marL="0" lvl="0" indent="0" algn="l" rtl="0">
              <a:spcBef>
                <a:spcPts val="320"/>
              </a:spcBef>
              <a:spcAft>
                <a:spcPts val="0"/>
              </a:spcAft>
              <a:buClr>
                <a:srgbClr val="595959"/>
              </a:buClr>
              <a:buSzPts val="1600"/>
              <a:buNone/>
            </a:pPr>
            <a:r>
              <a:rPr lang="en-US" sz="1600"/>
              <a:t>	.5L boiled water/person/day x 8 persons x 5 days	= 20 Liters</a:t>
            </a:r>
            <a:endParaRPr/>
          </a:p>
          <a:p>
            <a:pPr marL="800100" lvl="1" indent="-342900" algn="l" rtl="0">
              <a:spcBef>
                <a:spcPts val="320"/>
              </a:spcBef>
              <a:spcAft>
                <a:spcPts val="0"/>
              </a:spcAft>
              <a:buClr>
                <a:srgbClr val="595959"/>
              </a:buClr>
              <a:buSzPts val="1600"/>
              <a:buChar char="–"/>
            </a:pPr>
            <a:r>
              <a:rPr lang="en-US"/>
              <a:t>Lunch – Cup-of-Soup (.25L/person)</a:t>
            </a:r>
            <a:endParaRPr/>
          </a:p>
          <a:p>
            <a:pPr marL="0" lvl="0" indent="0" algn="l" rtl="0">
              <a:spcBef>
                <a:spcPts val="320"/>
              </a:spcBef>
              <a:spcAft>
                <a:spcPts val="0"/>
              </a:spcAft>
              <a:buClr>
                <a:srgbClr val="595959"/>
              </a:buClr>
              <a:buSzPts val="1600"/>
              <a:buNone/>
            </a:pPr>
            <a:r>
              <a:rPr lang="en-US" sz="1600"/>
              <a:t>	.25L boiled water/person/day x 8 persons x 5 days 	= 10 Liters</a:t>
            </a:r>
            <a:endParaRPr sz="1600"/>
          </a:p>
          <a:p>
            <a:pPr marL="800100" lvl="1" indent="-342900" algn="l" rtl="0">
              <a:spcBef>
                <a:spcPts val="320"/>
              </a:spcBef>
              <a:spcAft>
                <a:spcPts val="0"/>
              </a:spcAft>
              <a:buClr>
                <a:srgbClr val="595959"/>
              </a:buClr>
              <a:buSzPts val="1600"/>
              <a:buChar char="–"/>
            </a:pPr>
            <a:r>
              <a:rPr lang="en-US"/>
              <a:t>Supper – fully cooked meal (1L/person)</a:t>
            </a:r>
            <a:endParaRPr/>
          </a:p>
          <a:p>
            <a:pPr marL="0" lvl="0" indent="0" algn="l" rtl="0">
              <a:spcBef>
                <a:spcPts val="320"/>
              </a:spcBef>
              <a:spcAft>
                <a:spcPts val="0"/>
              </a:spcAft>
              <a:buClr>
                <a:srgbClr val="595959"/>
              </a:buClr>
              <a:buSzPts val="1600"/>
              <a:buNone/>
            </a:pPr>
            <a:r>
              <a:rPr lang="en-US" sz="1600"/>
              <a:t>	1L boiled water/person/day x 8 persons x 5 days 	= </a:t>
            </a:r>
            <a:r>
              <a:rPr lang="en-US" sz="1600" u="sng"/>
              <a:t>40 Liters</a:t>
            </a:r>
            <a:endParaRPr sz="1600"/>
          </a:p>
          <a:p>
            <a:pPr marL="0" lvl="0" indent="0" algn="l" rtl="0">
              <a:spcBef>
                <a:spcPts val="320"/>
              </a:spcBef>
              <a:spcAft>
                <a:spcPts val="0"/>
              </a:spcAft>
              <a:buClr>
                <a:srgbClr val="595959"/>
              </a:buClr>
              <a:buSzPts val="1600"/>
              <a:buNone/>
            </a:pPr>
            <a:r>
              <a:rPr lang="en-US" sz="1600"/>
              <a:t>						Total	= 70 Liters</a:t>
            </a:r>
            <a:endParaRPr/>
          </a:p>
          <a:p>
            <a:pPr marL="0" lvl="0" indent="0" algn="l" rtl="0">
              <a:spcBef>
                <a:spcPts val="320"/>
              </a:spcBef>
              <a:spcAft>
                <a:spcPts val="0"/>
              </a:spcAft>
              <a:buClr>
                <a:srgbClr val="595959"/>
              </a:buClr>
              <a:buSzPts val="1600"/>
              <a:buNone/>
            </a:pPr>
            <a:endParaRPr sz="1600"/>
          </a:p>
          <a:p>
            <a:pPr marL="342900" lvl="0" indent="-342900" algn="l" rtl="0">
              <a:spcBef>
                <a:spcPts val="440"/>
              </a:spcBef>
              <a:spcAft>
                <a:spcPts val="0"/>
              </a:spcAft>
              <a:buClr>
                <a:srgbClr val="595959"/>
              </a:buClr>
              <a:buSzPts val="2200"/>
              <a:buFont typeface="Arial"/>
              <a:buChar char="•"/>
            </a:pPr>
            <a:r>
              <a:rPr lang="en-US" sz="2200"/>
              <a:t>Whisperlite International Stove using White Gas: 1.3L/oz. of fuel</a:t>
            </a:r>
            <a:endParaRPr/>
          </a:p>
          <a:p>
            <a:pPr marL="800100" lvl="1" indent="-342900" algn="l" rtl="0">
              <a:spcBef>
                <a:spcPts val="320"/>
              </a:spcBef>
              <a:spcAft>
                <a:spcPts val="0"/>
              </a:spcAft>
              <a:buClr>
                <a:srgbClr val="595959"/>
              </a:buClr>
              <a:buSzPts val="1600"/>
              <a:buChar char="–"/>
            </a:pPr>
            <a:r>
              <a:rPr lang="en-US"/>
              <a:t>70L ÷ 1.3L/oz. of fuel = </a:t>
            </a:r>
            <a:r>
              <a:rPr lang="en-US" b="1"/>
              <a:t>54 oz. of white gas fuel required for trip</a:t>
            </a:r>
            <a:endParaRPr/>
          </a:p>
          <a:p>
            <a:pPr marL="342900" lvl="0" indent="-241300" algn="l" rtl="0">
              <a:spcBef>
                <a:spcPts val="320"/>
              </a:spcBef>
              <a:spcAft>
                <a:spcPts val="0"/>
              </a:spcAft>
              <a:buClr>
                <a:srgbClr val="595959"/>
              </a:buClr>
              <a:buSzPts val="1600"/>
              <a:buFont typeface="Arial"/>
              <a:buNone/>
            </a:pPr>
            <a:endParaRPr sz="1600"/>
          </a:p>
          <a:p>
            <a:pPr marL="342900" lvl="0" indent="-342900" algn="l" rtl="0">
              <a:spcBef>
                <a:spcPts val="440"/>
              </a:spcBef>
              <a:spcAft>
                <a:spcPts val="0"/>
              </a:spcAft>
              <a:buClr>
                <a:srgbClr val="595959"/>
              </a:buClr>
              <a:buSzPts val="2200"/>
              <a:buFont typeface="Arial"/>
              <a:buChar char="•"/>
            </a:pPr>
            <a:r>
              <a:rPr lang="en-US" sz="2200"/>
              <a:t>54 oz. of fuel is a bare minimum for this example. </a:t>
            </a:r>
            <a:endParaRPr/>
          </a:p>
          <a:p>
            <a:pPr marL="800100" lvl="1" indent="-342900" algn="l" rtl="0">
              <a:spcBef>
                <a:spcPts val="320"/>
              </a:spcBef>
              <a:spcAft>
                <a:spcPts val="0"/>
              </a:spcAft>
              <a:buClr>
                <a:srgbClr val="595959"/>
              </a:buClr>
              <a:buSzPts val="1600"/>
              <a:buChar char="–"/>
            </a:pPr>
            <a:r>
              <a:rPr lang="en-US"/>
              <a:t>Having coffee with supper, heating water to wash dishes, adverse weather conditions, etc. will all increase fuel consumption.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1"/>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3600"/>
              <a:buFont typeface="Calibri"/>
              <a:buNone/>
            </a:pPr>
            <a:r>
              <a:rPr lang="en-US" sz="3600"/>
              <a:t>Conditions that Affect Fuel Consumption</a:t>
            </a:r>
            <a:endParaRPr sz="3600"/>
          </a:p>
        </p:txBody>
      </p:sp>
      <p:sp>
        <p:nvSpPr>
          <p:cNvPr id="233" name="Google Shape;233;p31"/>
          <p:cNvSpPr txBox="1">
            <a:spLocks noGrp="1"/>
          </p:cNvSpPr>
          <p:nvPr>
            <p:ph type="body" idx="1"/>
          </p:nvPr>
        </p:nvSpPr>
        <p:spPr>
          <a:xfrm>
            <a:off x="251520" y="1340768"/>
            <a:ext cx="4968552" cy="482453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595959"/>
              </a:buClr>
              <a:buSzPts val="2000"/>
              <a:buFont typeface="Arial"/>
              <a:buChar char="•"/>
            </a:pPr>
            <a:r>
              <a:rPr lang="en-US"/>
              <a:t>Altitude: </a:t>
            </a:r>
            <a:endParaRPr/>
          </a:p>
          <a:p>
            <a:pPr marL="800100" lvl="1" indent="-342900" algn="l" rtl="0">
              <a:spcBef>
                <a:spcPts val="320"/>
              </a:spcBef>
              <a:spcAft>
                <a:spcPts val="0"/>
              </a:spcAft>
              <a:buClr>
                <a:srgbClr val="595959"/>
              </a:buClr>
              <a:buSzPts val="1600"/>
              <a:buChar char="–"/>
            </a:pPr>
            <a:r>
              <a:rPr lang="en-US" sz="1600"/>
              <a:t>The higher you go, the faster water will boil due to a lower boiling point. </a:t>
            </a:r>
            <a:endParaRPr/>
          </a:p>
          <a:p>
            <a:pPr marL="800100" lvl="1" indent="-342900" algn="l" rtl="0">
              <a:spcBef>
                <a:spcPts val="320"/>
              </a:spcBef>
              <a:spcAft>
                <a:spcPts val="0"/>
              </a:spcAft>
              <a:buClr>
                <a:srgbClr val="595959"/>
              </a:buClr>
              <a:buSzPts val="1600"/>
              <a:buChar char="–"/>
            </a:pPr>
            <a:r>
              <a:rPr lang="en-US" sz="1600"/>
              <a:t>However, raw food cooks slower at lower temperatures. </a:t>
            </a:r>
            <a:endParaRPr/>
          </a:p>
          <a:p>
            <a:pPr marL="800100" lvl="1" indent="-342900" algn="l" rtl="0">
              <a:spcBef>
                <a:spcPts val="320"/>
              </a:spcBef>
              <a:spcAft>
                <a:spcPts val="0"/>
              </a:spcAft>
              <a:buClr>
                <a:srgbClr val="595959"/>
              </a:buClr>
              <a:buSzPts val="1600"/>
              <a:buChar char="–"/>
            </a:pPr>
            <a:r>
              <a:rPr lang="en-US" sz="1600"/>
              <a:t>For every 18°F (-8°C) drop in boiling point (roughly the change from sea level to 10,000 feet / 3,048 meters), cook time will double as well as the fuel consumption. </a:t>
            </a:r>
            <a:endParaRPr/>
          </a:p>
          <a:p>
            <a:pPr marL="342900" lvl="0" indent="-342900" algn="l" rtl="0">
              <a:spcBef>
                <a:spcPts val="400"/>
              </a:spcBef>
              <a:spcAft>
                <a:spcPts val="0"/>
              </a:spcAft>
              <a:buClr>
                <a:srgbClr val="595959"/>
              </a:buClr>
              <a:buSzPts val="2000"/>
              <a:buFont typeface="Arial"/>
              <a:buChar char="•"/>
            </a:pPr>
            <a:r>
              <a:rPr lang="en-US"/>
              <a:t>Wind: </a:t>
            </a:r>
            <a:endParaRPr/>
          </a:p>
          <a:p>
            <a:pPr marL="800100" lvl="1" indent="-342900" algn="l" rtl="0">
              <a:spcBef>
                <a:spcPts val="320"/>
              </a:spcBef>
              <a:spcAft>
                <a:spcPts val="0"/>
              </a:spcAft>
              <a:buClr>
                <a:srgbClr val="595959"/>
              </a:buClr>
              <a:buSzPts val="1600"/>
              <a:buChar char="–"/>
            </a:pPr>
            <a:r>
              <a:rPr lang="en-US" sz="1600"/>
              <a:t>A 5 mph (8kph) wind can cause as much as three times more fuel use in a given cooking period.</a:t>
            </a:r>
            <a:endParaRPr/>
          </a:p>
          <a:p>
            <a:pPr marL="342900" lvl="0" indent="-342900" algn="l" rtl="0">
              <a:spcBef>
                <a:spcPts val="400"/>
              </a:spcBef>
              <a:spcAft>
                <a:spcPts val="0"/>
              </a:spcAft>
              <a:buClr>
                <a:srgbClr val="595959"/>
              </a:buClr>
              <a:buSzPts val="2000"/>
              <a:buFont typeface="Arial"/>
              <a:buChar char="•"/>
            </a:pPr>
            <a:r>
              <a:rPr lang="en-US"/>
              <a:t>Water temperature: </a:t>
            </a:r>
            <a:endParaRPr/>
          </a:p>
          <a:p>
            <a:pPr marL="800100" lvl="1" indent="-342900" algn="l" rtl="0">
              <a:spcBef>
                <a:spcPts val="320"/>
              </a:spcBef>
              <a:spcAft>
                <a:spcPts val="0"/>
              </a:spcAft>
              <a:buClr>
                <a:srgbClr val="595959"/>
              </a:buClr>
              <a:buSzPts val="1600"/>
              <a:buChar char="–"/>
            </a:pPr>
            <a:r>
              <a:rPr lang="en-US" sz="1600"/>
              <a:t>Water from cold glacial streams and ponds will increase boil time.</a:t>
            </a:r>
            <a:endParaRPr/>
          </a:p>
        </p:txBody>
      </p:sp>
      <p:pic>
        <p:nvPicPr>
          <p:cNvPr id="234" name="Google Shape;234;p31"/>
          <p:cNvPicPr preferRelativeResize="0">
            <a:picLocks noGrp="1"/>
          </p:cNvPicPr>
          <p:nvPr>
            <p:ph type="body" idx="4294967295"/>
          </p:nvPr>
        </p:nvPicPr>
        <p:blipFill rotWithShape="1">
          <a:blip r:embed="rId3">
            <a:alphaModFix/>
          </a:blip>
          <a:srcRect/>
          <a:stretch/>
        </p:blipFill>
        <p:spPr>
          <a:xfrm>
            <a:off x="5394325" y="1600200"/>
            <a:ext cx="3749675" cy="25003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3">
                                            <p:txEl>
                                              <p:pRg st="0" end="0"/>
                                            </p:txEl>
                                          </p:spTgt>
                                        </p:tgtEl>
                                        <p:attrNameLst>
                                          <p:attrName>style.visibility</p:attrName>
                                        </p:attrNameLst>
                                      </p:cBhvr>
                                      <p:to>
                                        <p:strVal val="visible"/>
                                      </p:to>
                                    </p:set>
                                    <p:animEffect transition="in" filter="fade">
                                      <p:cBhvr>
                                        <p:cTn id="7" dur="500"/>
                                        <p:tgtEl>
                                          <p:spTgt spid="2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3">
                                            <p:txEl>
                                              <p:pRg st="1" end="1"/>
                                            </p:txEl>
                                          </p:spTgt>
                                        </p:tgtEl>
                                        <p:attrNameLst>
                                          <p:attrName>style.visibility</p:attrName>
                                        </p:attrNameLst>
                                      </p:cBhvr>
                                      <p:to>
                                        <p:strVal val="visible"/>
                                      </p:to>
                                    </p:set>
                                    <p:animEffect transition="in" filter="fade">
                                      <p:cBhvr>
                                        <p:cTn id="12" dur="500"/>
                                        <p:tgtEl>
                                          <p:spTgt spid="2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3">
                                            <p:txEl>
                                              <p:pRg st="2" end="2"/>
                                            </p:txEl>
                                          </p:spTgt>
                                        </p:tgtEl>
                                        <p:attrNameLst>
                                          <p:attrName>style.visibility</p:attrName>
                                        </p:attrNameLst>
                                      </p:cBhvr>
                                      <p:to>
                                        <p:strVal val="visible"/>
                                      </p:to>
                                    </p:set>
                                    <p:animEffect transition="in" filter="fade">
                                      <p:cBhvr>
                                        <p:cTn id="17" dur="500"/>
                                        <p:tgtEl>
                                          <p:spTgt spid="2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3">
                                            <p:txEl>
                                              <p:pRg st="3" end="3"/>
                                            </p:txEl>
                                          </p:spTgt>
                                        </p:tgtEl>
                                        <p:attrNameLst>
                                          <p:attrName>style.visibility</p:attrName>
                                        </p:attrNameLst>
                                      </p:cBhvr>
                                      <p:to>
                                        <p:strVal val="visible"/>
                                      </p:to>
                                    </p:set>
                                    <p:animEffect transition="in" filter="fade">
                                      <p:cBhvr>
                                        <p:cTn id="22" dur="500"/>
                                        <p:tgtEl>
                                          <p:spTgt spid="2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3">
                                            <p:txEl>
                                              <p:pRg st="4" end="4"/>
                                            </p:txEl>
                                          </p:spTgt>
                                        </p:tgtEl>
                                        <p:attrNameLst>
                                          <p:attrName>style.visibility</p:attrName>
                                        </p:attrNameLst>
                                      </p:cBhvr>
                                      <p:to>
                                        <p:strVal val="visible"/>
                                      </p:to>
                                    </p:set>
                                    <p:animEffect transition="in" filter="fade">
                                      <p:cBhvr>
                                        <p:cTn id="27" dur="500"/>
                                        <p:tgtEl>
                                          <p:spTgt spid="23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3">
                                            <p:txEl>
                                              <p:pRg st="5" end="5"/>
                                            </p:txEl>
                                          </p:spTgt>
                                        </p:tgtEl>
                                        <p:attrNameLst>
                                          <p:attrName>style.visibility</p:attrName>
                                        </p:attrNameLst>
                                      </p:cBhvr>
                                      <p:to>
                                        <p:strVal val="visible"/>
                                      </p:to>
                                    </p:set>
                                    <p:animEffect transition="in" filter="fade">
                                      <p:cBhvr>
                                        <p:cTn id="32" dur="500"/>
                                        <p:tgtEl>
                                          <p:spTgt spid="23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3">
                                            <p:txEl>
                                              <p:pRg st="6" end="6"/>
                                            </p:txEl>
                                          </p:spTgt>
                                        </p:tgtEl>
                                        <p:attrNameLst>
                                          <p:attrName>style.visibility</p:attrName>
                                        </p:attrNameLst>
                                      </p:cBhvr>
                                      <p:to>
                                        <p:strVal val="visible"/>
                                      </p:to>
                                    </p:set>
                                    <p:animEffect transition="in" filter="fade">
                                      <p:cBhvr>
                                        <p:cTn id="37" dur="500"/>
                                        <p:tgtEl>
                                          <p:spTgt spid="23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3">
                                            <p:txEl>
                                              <p:pRg st="7" end="7"/>
                                            </p:txEl>
                                          </p:spTgt>
                                        </p:tgtEl>
                                        <p:attrNameLst>
                                          <p:attrName>style.visibility</p:attrName>
                                        </p:attrNameLst>
                                      </p:cBhvr>
                                      <p:to>
                                        <p:strVal val="visible"/>
                                      </p:to>
                                    </p:set>
                                    <p:animEffect transition="in" filter="fade">
                                      <p:cBhvr>
                                        <p:cTn id="42" dur="500"/>
                                        <p:tgtEl>
                                          <p:spTgt spid="23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2"/>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3600"/>
              <a:buFont typeface="Calibri"/>
              <a:buNone/>
            </a:pPr>
            <a:r>
              <a:rPr lang="en-US" sz="3600"/>
              <a:t>Final Thoughts on Fuel</a:t>
            </a:r>
            <a:endParaRPr/>
          </a:p>
        </p:txBody>
      </p:sp>
      <p:sp>
        <p:nvSpPr>
          <p:cNvPr id="240" name="Google Shape;240;p32"/>
          <p:cNvSpPr txBox="1">
            <a:spLocks noGrp="1"/>
          </p:cNvSpPr>
          <p:nvPr>
            <p:ph type="body" idx="1"/>
          </p:nvPr>
        </p:nvSpPr>
        <p:spPr>
          <a:xfrm>
            <a:off x="251520" y="1340768"/>
            <a:ext cx="5040560" cy="473971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a:t>After adjusting for factors that will affect your fuel consumption, you should always plan on carrying one extra day of fuel reserve to be on the safe side. </a:t>
            </a:r>
            <a:endParaRPr/>
          </a:p>
          <a:p>
            <a:pPr marL="800100" lvl="1" indent="-342900" algn="l" rtl="0">
              <a:spcBef>
                <a:spcPts val="320"/>
              </a:spcBef>
              <a:spcAft>
                <a:spcPts val="0"/>
              </a:spcAft>
              <a:buClr>
                <a:srgbClr val="595959"/>
              </a:buClr>
              <a:buSzPts val="1600"/>
              <a:buChar char="–"/>
            </a:pPr>
            <a:r>
              <a:rPr lang="en-US"/>
              <a:t>In the previous example, one extra day of fuel would be about 11 ounces (54 oz. </a:t>
            </a:r>
            <a:r>
              <a:rPr lang="en-US">
                <a:latin typeface="Times New Roman"/>
                <a:ea typeface="Times New Roman"/>
                <a:cs typeface="Times New Roman"/>
                <a:sym typeface="Times New Roman"/>
              </a:rPr>
              <a:t>÷ 5 days)</a:t>
            </a:r>
            <a:r>
              <a:rPr lang="en-US"/>
              <a:t>. </a:t>
            </a:r>
            <a:endParaRPr/>
          </a:p>
          <a:p>
            <a:pPr marL="342900" lvl="0" indent="-342900" algn="l" rtl="0">
              <a:spcBef>
                <a:spcPts val="400"/>
              </a:spcBef>
              <a:spcAft>
                <a:spcPts val="0"/>
              </a:spcAft>
              <a:buClr>
                <a:srgbClr val="595959"/>
              </a:buClr>
              <a:buSzPts val="2000"/>
              <a:buFont typeface="Arial"/>
              <a:buChar char="•"/>
            </a:pPr>
            <a:r>
              <a:rPr lang="en-US"/>
              <a:t>With fuel it’s better to come home with some extra than to run out. </a:t>
            </a:r>
            <a:endParaRPr/>
          </a:p>
          <a:p>
            <a:pPr marL="342900" lvl="0" indent="-215900" algn="l" rtl="0">
              <a:spcBef>
                <a:spcPts val="400"/>
              </a:spcBef>
              <a:spcAft>
                <a:spcPts val="0"/>
              </a:spcAft>
              <a:buClr>
                <a:srgbClr val="595959"/>
              </a:buClr>
              <a:buSzPts val="2000"/>
              <a:buFont typeface="Arial"/>
              <a:buNone/>
            </a:pPr>
            <a:endParaRPr/>
          </a:p>
        </p:txBody>
      </p:sp>
      <p:pic>
        <p:nvPicPr>
          <p:cNvPr id="241" name="Google Shape;241;p32"/>
          <p:cNvPicPr preferRelativeResize="0">
            <a:picLocks noGrp="1"/>
          </p:cNvPicPr>
          <p:nvPr>
            <p:ph type="body" idx="4294967295"/>
          </p:nvPr>
        </p:nvPicPr>
        <p:blipFill rotWithShape="1">
          <a:blip r:embed="rId3">
            <a:alphaModFix/>
          </a:blip>
          <a:srcRect/>
          <a:stretch/>
        </p:blipFill>
        <p:spPr>
          <a:xfrm>
            <a:off x="5394325" y="1639888"/>
            <a:ext cx="3749675" cy="4187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xEl>
                                              <p:pRg st="0" end="0"/>
                                            </p:txEl>
                                          </p:spTgt>
                                        </p:tgtEl>
                                        <p:attrNameLst>
                                          <p:attrName>style.visibility</p:attrName>
                                        </p:attrNameLst>
                                      </p:cBhvr>
                                      <p:to>
                                        <p:strVal val="visible"/>
                                      </p:to>
                                    </p:set>
                                    <p:animEffect transition="in" filter="fade">
                                      <p:cBhvr>
                                        <p:cTn id="7" dur="500"/>
                                        <p:tgtEl>
                                          <p:spTgt spid="2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0">
                                            <p:txEl>
                                              <p:pRg st="1" end="1"/>
                                            </p:txEl>
                                          </p:spTgt>
                                        </p:tgtEl>
                                        <p:attrNameLst>
                                          <p:attrName>style.visibility</p:attrName>
                                        </p:attrNameLst>
                                      </p:cBhvr>
                                      <p:to>
                                        <p:strVal val="visible"/>
                                      </p:to>
                                    </p:set>
                                    <p:animEffect transition="in" filter="fade">
                                      <p:cBhvr>
                                        <p:cTn id="12" dur="500"/>
                                        <p:tgtEl>
                                          <p:spTgt spid="2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0">
                                            <p:txEl>
                                              <p:pRg st="2" end="2"/>
                                            </p:txEl>
                                          </p:spTgt>
                                        </p:tgtEl>
                                        <p:attrNameLst>
                                          <p:attrName>style.visibility</p:attrName>
                                        </p:attrNameLst>
                                      </p:cBhvr>
                                      <p:to>
                                        <p:strVal val="visible"/>
                                      </p:to>
                                    </p:set>
                                    <p:animEffect transition="in" filter="fade">
                                      <p:cBhvr>
                                        <p:cTn id="17" dur="500"/>
                                        <p:tgtEl>
                                          <p:spTgt spid="2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0">
                                            <p:txEl>
                                              <p:pRg st="3" end="3"/>
                                            </p:txEl>
                                          </p:spTgt>
                                        </p:tgtEl>
                                        <p:attrNameLst>
                                          <p:attrName>style.visibility</p:attrName>
                                        </p:attrNameLst>
                                      </p:cBhvr>
                                      <p:to>
                                        <p:strVal val="visible"/>
                                      </p:to>
                                    </p:set>
                                    <p:animEffect transition="in" filter="fade">
                                      <p:cBhvr>
                                        <p:cTn id="22" dur="500"/>
                                        <p:tgtEl>
                                          <p:spTgt spid="2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3"/>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3600"/>
              <a:buFont typeface="Calibri"/>
              <a:buNone/>
            </a:pPr>
            <a:r>
              <a:rPr lang="en-US" sz="3600"/>
              <a:t>Tips for Getting the Most Out of Your Stove</a:t>
            </a:r>
            <a:endParaRPr sz="3600"/>
          </a:p>
        </p:txBody>
      </p:sp>
      <p:sp>
        <p:nvSpPr>
          <p:cNvPr id="247" name="Google Shape;247;p33"/>
          <p:cNvSpPr txBox="1">
            <a:spLocks noGrp="1"/>
          </p:cNvSpPr>
          <p:nvPr>
            <p:ph type="body" idx="1"/>
          </p:nvPr>
        </p:nvSpPr>
        <p:spPr>
          <a:xfrm>
            <a:off x="3923928" y="1340768"/>
            <a:ext cx="4968552" cy="4824536"/>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rgbClr val="595959"/>
              </a:buClr>
              <a:buSzPts val="2000"/>
              <a:buChar char="•"/>
            </a:pPr>
            <a:r>
              <a:rPr lang="en-US"/>
              <a:t>Be ready with your supplies.</a:t>
            </a:r>
            <a:endParaRPr/>
          </a:p>
          <a:p>
            <a:pPr marL="800100" lvl="1" indent="-342900" algn="l" rtl="0">
              <a:spcBef>
                <a:spcPts val="320"/>
              </a:spcBef>
              <a:spcAft>
                <a:spcPts val="0"/>
              </a:spcAft>
              <a:buClr>
                <a:srgbClr val="595959"/>
              </a:buClr>
              <a:buSzPts val="1600"/>
              <a:buChar char="–"/>
            </a:pPr>
            <a:r>
              <a:rPr lang="en-US"/>
              <a:t>Have pouch-cook meals open and oxygen absorbers taken out before the water boils.</a:t>
            </a:r>
            <a:endParaRPr/>
          </a:p>
          <a:p>
            <a:pPr marL="342900" lvl="0" indent="-342900" algn="l" rtl="0">
              <a:spcBef>
                <a:spcPts val="400"/>
              </a:spcBef>
              <a:spcAft>
                <a:spcPts val="0"/>
              </a:spcAft>
              <a:buClr>
                <a:srgbClr val="595959"/>
              </a:buClr>
              <a:buSzPts val="2000"/>
              <a:buChar char="•"/>
            </a:pPr>
            <a:r>
              <a:rPr lang="en-US"/>
              <a:t>Always use a windscreen with liquid fuel stoves and wrap it close to the cookware (about ½” all the way around the cookware diameter) to increase the stove’s efficiency. </a:t>
            </a:r>
            <a:endParaRPr/>
          </a:p>
          <a:p>
            <a:pPr marL="800100" lvl="1" indent="-342900" algn="l" rtl="0">
              <a:spcBef>
                <a:spcPts val="320"/>
              </a:spcBef>
              <a:spcAft>
                <a:spcPts val="0"/>
              </a:spcAft>
              <a:buClr>
                <a:srgbClr val="595959"/>
              </a:buClr>
              <a:buSzPts val="1600"/>
              <a:buChar char="–"/>
            </a:pPr>
            <a:r>
              <a:rPr lang="en-US"/>
              <a:t>The screen direct hot exhaust gases around the sides of the pot instead of losing that heat to the air, and it protects from winds blowing heat away from the pot.</a:t>
            </a:r>
            <a:endParaRPr/>
          </a:p>
          <a:p>
            <a:pPr marL="342900" lvl="0" indent="-342900" algn="l" rtl="0">
              <a:spcBef>
                <a:spcPts val="400"/>
              </a:spcBef>
              <a:spcAft>
                <a:spcPts val="0"/>
              </a:spcAft>
              <a:buClr>
                <a:srgbClr val="595959"/>
              </a:buClr>
              <a:buSzPts val="2000"/>
              <a:buFont typeface="Arial"/>
              <a:buChar char="•"/>
            </a:pPr>
            <a:r>
              <a:rPr lang="en-US"/>
              <a:t>Use a lid, and resist checking the water frequently (you can usually hear a difference in the sound or will see steam).</a:t>
            </a:r>
            <a:endParaRPr/>
          </a:p>
          <a:p>
            <a:pPr marL="342900" lvl="0" indent="-342900" algn="l" rtl="0">
              <a:spcBef>
                <a:spcPts val="400"/>
              </a:spcBef>
              <a:spcAft>
                <a:spcPts val="0"/>
              </a:spcAft>
              <a:buClr>
                <a:srgbClr val="595959"/>
              </a:buClr>
              <a:buSzPts val="2000"/>
              <a:buChar char="•"/>
            </a:pPr>
            <a:r>
              <a:rPr lang="en-US"/>
              <a:t>Placing a fuel canister in warm water before using it will help in cold temps.</a:t>
            </a:r>
            <a:endParaRPr/>
          </a:p>
          <a:p>
            <a:pPr marL="342900" lvl="0" indent="-215900" algn="l" rtl="0">
              <a:spcBef>
                <a:spcPts val="400"/>
              </a:spcBef>
              <a:spcAft>
                <a:spcPts val="0"/>
              </a:spcAft>
              <a:buClr>
                <a:srgbClr val="595959"/>
              </a:buClr>
              <a:buSzPts val="2000"/>
              <a:buFont typeface="Arial"/>
              <a:buNone/>
            </a:pPr>
            <a:endParaRPr/>
          </a:p>
        </p:txBody>
      </p:sp>
      <p:pic>
        <p:nvPicPr>
          <p:cNvPr id="248" name="Google Shape;248;p33"/>
          <p:cNvPicPr preferRelativeResize="0"/>
          <p:nvPr/>
        </p:nvPicPr>
        <p:blipFill rotWithShape="1">
          <a:blip r:embed="rId3">
            <a:alphaModFix/>
          </a:blip>
          <a:srcRect/>
          <a:stretch/>
        </p:blipFill>
        <p:spPr>
          <a:xfrm>
            <a:off x="237043" y="1484784"/>
            <a:ext cx="3505200" cy="2628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
                                            <p:txEl>
                                              <p:pRg st="0" end="0"/>
                                            </p:txEl>
                                          </p:spTgt>
                                        </p:tgtEl>
                                        <p:attrNameLst>
                                          <p:attrName>style.visibility</p:attrName>
                                        </p:attrNameLst>
                                      </p:cBhvr>
                                      <p:to>
                                        <p:strVal val="visible"/>
                                      </p:to>
                                    </p:set>
                                    <p:animEffect transition="in" filter="fade">
                                      <p:cBhvr>
                                        <p:cTn id="7" dur="500"/>
                                        <p:tgtEl>
                                          <p:spTgt spid="2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xEl>
                                              <p:pRg st="1" end="1"/>
                                            </p:txEl>
                                          </p:spTgt>
                                        </p:tgtEl>
                                        <p:attrNameLst>
                                          <p:attrName>style.visibility</p:attrName>
                                        </p:attrNameLst>
                                      </p:cBhvr>
                                      <p:to>
                                        <p:strVal val="visible"/>
                                      </p:to>
                                    </p:set>
                                    <p:animEffect transition="in" filter="fade">
                                      <p:cBhvr>
                                        <p:cTn id="12" dur="500"/>
                                        <p:tgtEl>
                                          <p:spTgt spid="2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7">
                                            <p:txEl>
                                              <p:pRg st="2" end="2"/>
                                            </p:txEl>
                                          </p:spTgt>
                                        </p:tgtEl>
                                        <p:attrNameLst>
                                          <p:attrName>style.visibility</p:attrName>
                                        </p:attrNameLst>
                                      </p:cBhvr>
                                      <p:to>
                                        <p:strVal val="visible"/>
                                      </p:to>
                                    </p:set>
                                    <p:animEffect transition="in" filter="fade">
                                      <p:cBhvr>
                                        <p:cTn id="17" dur="500"/>
                                        <p:tgtEl>
                                          <p:spTgt spid="2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7">
                                            <p:txEl>
                                              <p:pRg st="3" end="3"/>
                                            </p:txEl>
                                          </p:spTgt>
                                        </p:tgtEl>
                                        <p:attrNameLst>
                                          <p:attrName>style.visibility</p:attrName>
                                        </p:attrNameLst>
                                      </p:cBhvr>
                                      <p:to>
                                        <p:strVal val="visible"/>
                                      </p:to>
                                    </p:set>
                                    <p:animEffect transition="in" filter="fade">
                                      <p:cBhvr>
                                        <p:cTn id="22" dur="500"/>
                                        <p:tgtEl>
                                          <p:spTgt spid="2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7">
                                            <p:txEl>
                                              <p:pRg st="4" end="4"/>
                                            </p:txEl>
                                          </p:spTgt>
                                        </p:tgtEl>
                                        <p:attrNameLst>
                                          <p:attrName>style.visibility</p:attrName>
                                        </p:attrNameLst>
                                      </p:cBhvr>
                                      <p:to>
                                        <p:strVal val="visible"/>
                                      </p:to>
                                    </p:set>
                                    <p:animEffect transition="in" filter="fade">
                                      <p:cBhvr>
                                        <p:cTn id="27" dur="500"/>
                                        <p:tgtEl>
                                          <p:spTgt spid="2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7">
                                            <p:txEl>
                                              <p:pRg st="5" end="5"/>
                                            </p:txEl>
                                          </p:spTgt>
                                        </p:tgtEl>
                                        <p:attrNameLst>
                                          <p:attrName>style.visibility</p:attrName>
                                        </p:attrNameLst>
                                      </p:cBhvr>
                                      <p:to>
                                        <p:strVal val="visible"/>
                                      </p:to>
                                    </p:set>
                                    <p:animEffect transition="in" filter="fade">
                                      <p:cBhvr>
                                        <p:cTn id="32" dur="500"/>
                                        <p:tgtEl>
                                          <p:spTgt spid="24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7">
                                            <p:txEl>
                                              <p:pRg st="6" end="6"/>
                                            </p:txEl>
                                          </p:spTgt>
                                        </p:tgtEl>
                                        <p:attrNameLst>
                                          <p:attrName>style.visibility</p:attrName>
                                        </p:attrNameLst>
                                      </p:cBhvr>
                                      <p:to>
                                        <p:strVal val="visible"/>
                                      </p:to>
                                    </p:set>
                                    <p:animEffect transition="in" filter="fade">
                                      <p:cBhvr>
                                        <p:cTn id="37" dur="500"/>
                                        <p:tgtEl>
                                          <p:spTgt spid="2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4"/>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How to Choose Cookware </a:t>
            </a:r>
            <a:endParaRPr/>
          </a:p>
        </p:txBody>
      </p:sp>
      <p:sp>
        <p:nvSpPr>
          <p:cNvPr id="254" name="Google Shape;254;p34"/>
          <p:cNvSpPr txBox="1">
            <a:spLocks noGrp="1"/>
          </p:cNvSpPr>
          <p:nvPr>
            <p:ph type="body" idx="1"/>
          </p:nvPr>
        </p:nvSpPr>
        <p:spPr>
          <a:xfrm>
            <a:off x="251520" y="4077072"/>
            <a:ext cx="8640960" cy="2435456"/>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Clr>
                <a:srgbClr val="595959"/>
              </a:buClr>
              <a:buSzPct val="100000"/>
              <a:buFont typeface="Arial"/>
              <a:buChar char="•"/>
            </a:pPr>
            <a:r>
              <a:rPr lang="en-US"/>
              <a:t>Backpackers who take short trips or prefer simple, no-fuss menus require only basic cookware—perhaps as little as a cup and a spork. </a:t>
            </a:r>
            <a:endParaRPr/>
          </a:p>
          <a:p>
            <a:pPr marL="342900" lvl="0" indent="-342900" algn="l" rtl="0">
              <a:spcBef>
                <a:spcPts val="370"/>
              </a:spcBef>
              <a:spcAft>
                <a:spcPts val="0"/>
              </a:spcAft>
              <a:buClr>
                <a:srgbClr val="595959"/>
              </a:buClr>
              <a:buSzPct val="100000"/>
              <a:buFont typeface="Arial"/>
              <a:buChar char="•"/>
            </a:pPr>
            <a:r>
              <a:rPr lang="en-US"/>
              <a:t>Larger groups and longer journeys usually require more pieces.</a:t>
            </a:r>
            <a:endParaRPr/>
          </a:p>
          <a:p>
            <a:pPr marL="342900" lvl="0" indent="-342900" algn="l" rtl="0">
              <a:spcBef>
                <a:spcPts val="370"/>
              </a:spcBef>
              <a:spcAft>
                <a:spcPts val="0"/>
              </a:spcAft>
              <a:buClr>
                <a:srgbClr val="595959"/>
              </a:buClr>
              <a:buSzPct val="100000"/>
              <a:buFont typeface="Arial"/>
              <a:buChar char="•"/>
            </a:pPr>
            <a:r>
              <a:rPr lang="en-US"/>
              <a:t>Backcountry setups are quite different from what we would take along to a drive-in campsite. </a:t>
            </a:r>
            <a:endParaRPr/>
          </a:p>
          <a:p>
            <a:pPr marL="342900" lvl="0" indent="-342900" algn="l" rtl="0">
              <a:spcBef>
                <a:spcPts val="370"/>
              </a:spcBef>
              <a:spcAft>
                <a:spcPts val="0"/>
              </a:spcAft>
              <a:buClr>
                <a:srgbClr val="595959"/>
              </a:buClr>
              <a:buSzPct val="100000"/>
              <a:buFont typeface="Arial"/>
              <a:buChar char="•"/>
            </a:pPr>
            <a:r>
              <a:rPr lang="en-US"/>
              <a:t>Weight is a paramount consideration for backpacking cookware. </a:t>
            </a:r>
            <a:endParaRPr/>
          </a:p>
          <a:p>
            <a:pPr marL="342900" lvl="0" indent="-342900" algn="l" rtl="0">
              <a:spcBef>
                <a:spcPts val="370"/>
              </a:spcBef>
              <a:spcAft>
                <a:spcPts val="0"/>
              </a:spcAft>
              <a:buClr>
                <a:srgbClr val="595959"/>
              </a:buClr>
              <a:buSzPct val="100000"/>
              <a:buFont typeface="Arial"/>
              <a:buChar char="•"/>
            </a:pPr>
            <a:r>
              <a:rPr lang="en-US"/>
              <a:t>If it doesn’t cook an egg evenly is not important when most meals are centered around boiling water. </a:t>
            </a:r>
            <a:endParaRPr/>
          </a:p>
          <a:p>
            <a:pPr marL="342900" lvl="0" indent="-225425" algn="l" rtl="0">
              <a:spcBef>
                <a:spcPts val="370"/>
              </a:spcBef>
              <a:spcAft>
                <a:spcPts val="0"/>
              </a:spcAft>
              <a:buClr>
                <a:srgbClr val="595959"/>
              </a:buClr>
              <a:buSzPct val="100000"/>
              <a:buFont typeface="Arial"/>
              <a:buNone/>
            </a:pPr>
            <a:endParaRPr/>
          </a:p>
        </p:txBody>
      </p:sp>
      <p:pic>
        <p:nvPicPr>
          <p:cNvPr id="255" name="Google Shape;255;p34"/>
          <p:cNvPicPr preferRelativeResize="0"/>
          <p:nvPr/>
        </p:nvPicPr>
        <p:blipFill rotWithShape="1">
          <a:blip r:embed="rId3">
            <a:alphaModFix/>
          </a:blip>
          <a:srcRect/>
          <a:stretch/>
        </p:blipFill>
        <p:spPr>
          <a:xfrm>
            <a:off x="1835696" y="1196752"/>
            <a:ext cx="5472608" cy="273630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5"/>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Cookset or Individual Pieces?</a:t>
            </a:r>
            <a:endParaRPr/>
          </a:p>
        </p:txBody>
      </p:sp>
      <p:sp>
        <p:nvSpPr>
          <p:cNvPr id="261" name="Google Shape;261;p35"/>
          <p:cNvSpPr txBox="1">
            <a:spLocks noGrp="1"/>
          </p:cNvSpPr>
          <p:nvPr>
            <p:ph type="body" idx="1"/>
          </p:nvPr>
        </p:nvSpPr>
        <p:spPr>
          <a:xfrm>
            <a:off x="251189" y="4157268"/>
            <a:ext cx="8640960" cy="2363448"/>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a:t>You can buy a complete cookset or cookware items piece by piece.</a:t>
            </a:r>
            <a:endParaRPr/>
          </a:p>
          <a:p>
            <a:pPr marL="342900" lvl="0" indent="-342900" algn="l" rtl="0">
              <a:spcBef>
                <a:spcPts val="400"/>
              </a:spcBef>
              <a:spcAft>
                <a:spcPts val="0"/>
              </a:spcAft>
              <a:buClr>
                <a:srgbClr val="595959"/>
              </a:buClr>
              <a:buSzPts val="2000"/>
              <a:buFont typeface="Arial"/>
              <a:buChar char="•"/>
            </a:pPr>
            <a:r>
              <a:rPr lang="en-US"/>
              <a:t>Cooksets are collections of pots, pans and lids designed to nest together. </a:t>
            </a:r>
            <a:endParaRPr/>
          </a:p>
          <a:p>
            <a:pPr marL="800100" lvl="1" indent="-342900" algn="l" rtl="0">
              <a:spcBef>
                <a:spcPts val="320"/>
              </a:spcBef>
              <a:spcAft>
                <a:spcPts val="0"/>
              </a:spcAft>
              <a:buClr>
                <a:srgbClr val="595959"/>
              </a:buClr>
              <a:buSzPts val="1600"/>
              <a:buChar char="–"/>
            </a:pPr>
            <a:r>
              <a:rPr lang="en-US"/>
              <a:t>Some cooksets include extras such as cups, mugs or plates that nest within the pots.</a:t>
            </a:r>
            <a:endParaRPr/>
          </a:p>
          <a:p>
            <a:pPr marL="342900" lvl="0" indent="-342900" algn="l" rtl="0">
              <a:spcBef>
                <a:spcPts val="400"/>
              </a:spcBef>
              <a:spcAft>
                <a:spcPts val="0"/>
              </a:spcAft>
              <a:buClr>
                <a:srgbClr val="595959"/>
              </a:buClr>
              <a:buSzPts val="2000"/>
              <a:buFont typeface="Arial"/>
              <a:buChar char="•"/>
            </a:pPr>
            <a:r>
              <a:rPr lang="en-US"/>
              <a:t>Individual pieces allow you the freedom to build your set exactly the way you want it. </a:t>
            </a:r>
            <a:endParaRPr/>
          </a:p>
          <a:p>
            <a:pPr marL="800100" lvl="1" indent="-342900" algn="l" rtl="0">
              <a:spcBef>
                <a:spcPts val="320"/>
              </a:spcBef>
              <a:spcAft>
                <a:spcPts val="0"/>
              </a:spcAft>
              <a:buClr>
                <a:srgbClr val="595959"/>
              </a:buClr>
              <a:buSzPts val="1600"/>
              <a:buChar char="–"/>
            </a:pPr>
            <a:r>
              <a:rPr lang="en-US"/>
              <a:t>This method may not be ideal if you're looking to save weight but is a great way to build versatility into your cookware collection.</a:t>
            </a:r>
            <a:endParaRPr/>
          </a:p>
          <a:p>
            <a:pPr marL="342900" lvl="0" indent="-215900" algn="l" rtl="0">
              <a:spcBef>
                <a:spcPts val="400"/>
              </a:spcBef>
              <a:spcAft>
                <a:spcPts val="0"/>
              </a:spcAft>
              <a:buClr>
                <a:srgbClr val="595959"/>
              </a:buClr>
              <a:buSzPts val="2000"/>
              <a:buFont typeface="Arial"/>
              <a:buNone/>
            </a:pPr>
            <a:endParaRPr/>
          </a:p>
        </p:txBody>
      </p:sp>
      <p:pic>
        <p:nvPicPr>
          <p:cNvPr id="262" name="Google Shape;262;p35"/>
          <p:cNvPicPr preferRelativeResize="0"/>
          <p:nvPr/>
        </p:nvPicPr>
        <p:blipFill rotWithShape="1">
          <a:blip r:embed="rId3">
            <a:alphaModFix/>
          </a:blip>
          <a:srcRect/>
          <a:stretch/>
        </p:blipFill>
        <p:spPr>
          <a:xfrm>
            <a:off x="1520788" y="1124744"/>
            <a:ext cx="6102424" cy="285455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6"/>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Cookware Material Options</a:t>
            </a:r>
            <a:endParaRPr/>
          </a:p>
        </p:txBody>
      </p:sp>
      <p:sp>
        <p:nvSpPr>
          <p:cNvPr id="268" name="Google Shape;268;p36"/>
          <p:cNvSpPr txBox="1">
            <a:spLocks noGrp="1"/>
          </p:cNvSpPr>
          <p:nvPr>
            <p:ph type="body" idx="1"/>
          </p:nvPr>
        </p:nvSpPr>
        <p:spPr>
          <a:xfrm>
            <a:off x="251520" y="1340768"/>
            <a:ext cx="8640960" cy="4739712"/>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rgbClr val="595959"/>
              </a:buClr>
              <a:buSzPts val="2000"/>
              <a:buFont typeface="Arial"/>
              <a:buChar char="•"/>
            </a:pPr>
            <a:r>
              <a:rPr lang="en-US"/>
              <a:t>Aluminum</a:t>
            </a:r>
            <a:endParaRPr/>
          </a:p>
          <a:p>
            <a:pPr marL="800100" lvl="1" indent="-342900" algn="l" rtl="0">
              <a:spcBef>
                <a:spcPts val="320"/>
              </a:spcBef>
              <a:spcAft>
                <a:spcPts val="0"/>
              </a:spcAft>
              <a:buClr>
                <a:srgbClr val="595959"/>
              </a:buClr>
              <a:buSzPts val="1600"/>
              <a:buChar char="–"/>
            </a:pPr>
            <a:r>
              <a:rPr lang="en-US"/>
              <a:t>Pros: Lightweight, affordable and a good conductor of heat. Good for simmering foods without scorching.</a:t>
            </a:r>
            <a:endParaRPr/>
          </a:p>
          <a:p>
            <a:pPr marL="800100" lvl="1" indent="-342900" algn="l" rtl="0">
              <a:spcBef>
                <a:spcPts val="320"/>
              </a:spcBef>
              <a:spcAft>
                <a:spcPts val="0"/>
              </a:spcAft>
              <a:buClr>
                <a:srgbClr val="595959"/>
              </a:buClr>
              <a:buSzPts val="1600"/>
              <a:buChar char="–"/>
            </a:pPr>
            <a:r>
              <a:rPr lang="en-US"/>
              <a:t>Cons: Breaks down slowly when exposed to acidic foods. Dents and scratches easily.</a:t>
            </a:r>
            <a:endParaRPr/>
          </a:p>
          <a:p>
            <a:pPr marL="342900" lvl="0" indent="-342900" algn="l" rtl="0">
              <a:spcBef>
                <a:spcPts val="400"/>
              </a:spcBef>
              <a:spcAft>
                <a:spcPts val="0"/>
              </a:spcAft>
              <a:buClr>
                <a:srgbClr val="595959"/>
              </a:buClr>
              <a:buSzPts val="2000"/>
              <a:buFont typeface="Arial"/>
              <a:buChar char="•"/>
            </a:pPr>
            <a:r>
              <a:rPr lang="en-US"/>
              <a:t>Hard-anodized aluminum</a:t>
            </a:r>
            <a:endParaRPr/>
          </a:p>
          <a:p>
            <a:pPr marL="800100" lvl="1" indent="-342900" algn="l" rtl="0">
              <a:spcBef>
                <a:spcPts val="320"/>
              </a:spcBef>
              <a:spcAft>
                <a:spcPts val="0"/>
              </a:spcAft>
              <a:buClr>
                <a:srgbClr val="595959"/>
              </a:buClr>
              <a:buSzPts val="1600"/>
              <a:buChar char="–"/>
            </a:pPr>
            <a:r>
              <a:rPr lang="en-US"/>
              <a:t>Pros: This oxidized material resists scratches and abrasion and is long lasting.</a:t>
            </a:r>
            <a:endParaRPr/>
          </a:p>
          <a:p>
            <a:pPr marL="800100" lvl="1" indent="-342900" algn="l" rtl="0">
              <a:spcBef>
                <a:spcPts val="320"/>
              </a:spcBef>
              <a:spcAft>
                <a:spcPts val="0"/>
              </a:spcAft>
              <a:buClr>
                <a:srgbClr val="595959"/>
              </a:buClr>
              <a:buSzPts val="1600"/>
              <a:buChar char="–"/>
            </a:pPr>
            <a:r>
              <a:rPr lang="en-US"/>
              <a:t>Cons: None.</a:t>
            </a:r>
            <a:endParaRPr/>
          </a:p>
          <a:p>
            <a:pPr marL="342900" lvl="0" indent="-342900" algn="l" rtl="0">
              <a:spcBef>
                <a:spcPts val="400"/>
              </a:spcBef>
              <a:spcAft>
                <a:spcPts val="0"/>
              </a:spcAft>
              <a:buClr>
                <a:srgbClr val="595959"/>
              </a:buClr>
              <a:buSzPts val="2000"/>
              <a:buFont typeface="Arial"/>
              <a:buChar char="•"/>
            </a:pPr>
            <a:r>
              <a:rPr lang="en-US"/>
              <a:t>Stainless steel</a:t>
            </a:r>
            <a:endParaRPr/>
          </a:p>
          <a:p>
            <a:pPr marL="800100" lvl="1" indent="-342900" algn="l" rtl="0">
              <a:spcBef>
                <a:spcPts val="320"/>
              </a:spcBef>
              <a:spcAft>
                <a:spcPts val="0"/>
              </a:spcAft>
              <a:buClr>
                <a:srgbClr val="595959"/>
              </a:buClr>
              <a:buSzPts val="1600"/>
              <a:buChar char="–"/>
            </a:pPr>
            <a:r>
              <a:rPr lang="en-US"/>
              <a:t>Pros: Tougher, more scratch-resistant than aluminum.</a:t>
            </a:r>
            <a:endParaRPr/>
          </a:p>
          <a:p>
            <a:pPr marL="800100" lvl="1" indent="-342900" algn="l" rtl="0">
              <a:spcBef>
                <a:spcPts val="320"/>
              </a:spcBef>
              <a:spcAft>
                <a:spcPts val="0"/>
              </a:spcAft>
              <a:buClr>
                <a:srgbClr val="595959"/>
              </a:buClr>
              <a:buSzPts val="1600"/>
              <a:buChar char="–"/>
            </a:pPr>
            <a:r>
              <a:rPr lang="en-US"/>
              <a:t>Cons: Heavier than aluminum, doesn't conduct heat as uniformly (can cause hot spots that scorch food).</a:t>
            </a:r>
            <a:endParaRPr/>
          </a:p>
          <a:p>
            <a:pPr marL="342900" lvl="0" indent="-342900" algn="l" rtl="0">
              <a:spcBef>
                <a:spcPts val="400"/>
              </a:spcBef>
              <a:spcAft>
                <a:spcPts val="0"/>
              </a:spcAft>
              <a:buClr>
                <a:srgbClr val="595959"/>
              </a:buClr>
              <a:buSzPts val="2000"/>
              <a:buFont typeface="Arial"/>
              <a:buChar char="•"/>
            </a:pPr>
            <a:r>
              <a:rPr lang="en-US"/>
              <a:t>Titanium</a:t>
            </a:r>
            <a:endParaRPr/>
          </a:p>
          <a:p>
            <a:pPr marL="800100" lvl="1" indent="-342900" algn="l" rtl="0">
              <a:spcBef>
                <a:spcPts val="320"/>
              </a:spcBef>
              <a:spcAft>
                <a:spcPts val="0"/>
              </a:spcAft>
              <a:buClr>
                <a:srgbClr val="595959"/>
              </a:buClr>
              <a:buSzPts val="1600"/>
              <a:buChar char="–"/>
            </a:pPr>
            <a:r>
              <a:rPr lang="en-US"/>
              <a:t>Pros: Super lightweight—it's your lightest option without compromised strength. Highly corrosion-resistant, heats up quickly and operates effectively without maximum heat.</a:t>
            </a:r>
            <a:endParaRPr/>
          </a:p>
          <a:p>
            <a:pPr marL="800100" lvl="1" indent="-342900" algn="l" rtl="0">
              <a:spcBef>
                <a:spcPts val="320"/>
              </a:spcBef>
              <a:spcAft>
                <a:spcPts val="0"/>
              </a:spcAft>
              <a:buClr>
                <a:srgbClr val="595959"/>
              </a:buClr>
              <a:buSzPts val="1600"/>
              <a:buChar char="–"/>
            </a:pPr>
            <a:r>
              <a:rPr lang="en-US"/>
              <a:t>Cons: $$$ More expensive than other options. Conducts heat less evenly than stainless steel. Take care not to overheat it.</a:t>
            </a:r>
            <a:endParaRPr/>
          </a:p>
          <a:p>
            <a:pPr marL="342900" lvl="0" indent="-215900" algn="l" rtl="0">
              <a:spcBef>
                <a:spcPts val="400"/>
              </a:spcBef>
              <a:spcAft>
                <a:spcPts val="0"/>
              </a:spcAft>
              <a:buClr>
                <a:srgbClr val="595959"/>
              </a:buClr>
              <a:buSzPts val="2000"/>
              <a:buFont typeface="Arial"/>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7"/>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Cookware Material Options (continued)</a:t>
            </a:r>
            <a:endParaRPr/>
          </a:p>
        </p:txBody>
      </p:sp>
      <p:sp>
        <p:nvSpPr>
          <p:cNvPr id="274" name="Google Shape;274;p37"/>
          <p:cNvSpPr txBox="1">
            <a:spLocks noGrp="1"/>
          </p:cNvSpPr>
          <p:nvPr>
            <p:ph type="body" idx="1"/>
          </p:nvPr>
        </p:nvSpPr>
        <p:spPr>
          <a:xfrm>
            <a:off x="251520" y="1340768"/>
            <a:ext cx="5472608" cy="473971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a:t>Cast iron</a:t>
            </a:r>
            <a:endParaRPr/>
          </a:p>
          <a:p>
            <a:pPr marL="800100" lvl="1" indent="-342900" algn="l" rtl="0">
              <a:spcBef>
                <a:spcPts val="320"/>
              </a:spcBef>
              <a:spcAft>
                <a:spcPts val="0"/>
              </a:spcAft>
              <a:buClr>
                <a:srgbClr val="595959"/>
              </a:buClr>
              <a:buSzPts val="1600"/>
              <a:buChar char="–"/>
            </a:pPr>
            <a:r>
              <a:rPr lang="en-US"/>
              <a:t>Pros: It's tough and ideal for baking or cooking.</a:t>
            </a:r>
            <a:endParaRPr/>
          </a:p>
          <a:p>
            <a:pPr marL="800100" lvl="1" indent="-342900" algn="l" rtl="0">
              <a:spcBef>
                <a:spcPts val="320"/>
              </a:spcBef>
              <a:spcAft>
                <a:spcPts val="0"/>
              </a:spcAft>
              <a:buClr>
                <a:srgbClr val="595959"/>
              </a:buClr>
              <a:buSzPts val="1600"/>
              <a:buChar char="–"/>
            </a:pPr>
            <a:r>
              <a:rPr lang="en-US"/>
              <a:t>Cons: Very heavy; not for backpacking. Requires proper care.</a:t>
            </a:r>
            <a:endParaRPr/>
          </a:p>
          <a:p>
            <a:pPr marL="342900" lvl="0" indent="-342900" algn="l" rtl="0">
              <a:spcBef>
                <a:spcPts val="400"/>
              </a:spcBef>
              <a:spcAft>
                <a:spcPts val="0"/>
              </a:spcAft>
              <a:buClr>
                <a:srgbClr val="595959"/>
              </a:buClr>
              <a:buSzPts val="2000"/>
              <a:buFont typeface="Arial"/>
              <a:buChar char="•"/>
            </a:pPr>
            <a:r>
              <a:rPr lang="en-US"/>
              <a:t>Nonstick coatings (available on some metal cookware)</a:t>
            </a:r>
            <a:endParaRPr/>
          </a:p>
          <a:p>
            <a:pPr marL="800100" lvl="1" indent="-342900" algn="l" rtl="0">
              <a:spcBef>
                <a:spcPts val="320"/>
              </a:spcBef>
              <a:spcAft>
                <a:spcPts val="0"/>
              </a:spcAft>
              <a:buClr>
                <a:srgbClr val="595959"/>
              </a:buClr>
              <a:buSzPts val="1600"/>
              <a:buChar char="–"/>
            </a:pPr>
            <a:r>
              <a:rPr lang="en-US"/>
              <a:t>Pros: Make clean up a breeze.</a:t>
            </a:r>
            <a:endParaRPr/>
          </a:p>
          <a:p>
            <a:pPr marL="800100" lvl="1" indent="-342900" algn="l" rtl="0">
              <a:spcBef>
                <a:spcPts val="320"/>
              </a:spcBef>
              <a:spcAft>
                <a:spcPts val="0"/>
              </a:spcAft>
              <a:buClr>
                <a:srgbClr val="595959"/>
              </a:buClr>
              <a:buSzPts val="1600"/>
              <a:buChar char="–"/>
            </a:pPr>
            <a:r>
              <a:rPr lang="en-US"/>
              <a:t>Cons: Less durable than regular metal surfaces. Most can be scratched by metal utensils.</a:t>
            </a:r>
            <a:endParaRPr/>
          </a:p>
          <a:p>
            <a:pPr marL="342900" lvl="0" indent="-342900" algn="l" rtl="0">
              <a:spcBef>
                <a:spcPts val="400"/>
              </a:spcBef>
              <a:spcAft>
                <a:spcPts val="0"/>
              </a:spcAft>
              <a:buClr>
                <a:srgbClr val="595959"/>
              </a:buClr>
              <a:buSzPts val="2000"/>
              <a:buFont typeface="Arial"/>
              <a:buChar char="•"/>
            </a:pPr>
            <a:r>
              <a:rPr lang="en-US"/>
              <a:t>Plastic</a:t>
            </a:r>
            <a:endParaRPr/>
          </a:p>
          <a:p>
            <a:pPr marL="800100" lvl="1" indent="-342900" algn="l" rtl="0">
              <a:spcBef>
                <a:spcPts val="320"/>
              </a:spcBef>
              <a:spcAft>
                <a:spcPts val="0"/>
              </a:spcAft>
              <a:buClr>
                <a:srgbClr val="595959"/>
              </a:buClr>
              <a:buSzPts val="1600"/>
              <a:buChar char="–"/>
            </a:pPr>
            <a:r>
              <a:rPr lang="en-US"/>
              <a:t>Pros: Lightweight, cheap, non-abrasive. Perfect for utensils and air-tight food containers.</a:t>
            </a:r>
            <a:endParaRPr/>
          </a:p>
          <a:p>
            <a:pPr marL="800100" lvl="1" indent="-342900" algn="l" rtl="0">
              <a:spcBef>
                <a:spcPts val="320"/>
              </a:spcBef>
              <a:spcAft>
                <a:spcPts val="0"/>
              </a:spcAft>
              <a:buClr>
                <a:srgbClr val="595959"/>
              </a:buClr>
              <a:buSzPts val="1600"/>
              <a:buChar char="–"/>
            </a:pPr>
            <a:r>
              <a:rPr lang="en-US"/>
              <a:t>Cons: Not as durable or heat-resistant as metal. Some plastics can pick up and retain food flavors/odors.</a:t>
            </a:r>
            <a:endParaRPr/>
          </a:p>
          <a:p>
            <a:pPr marL="342900" lvl="0" indent="-215900" algn="l" rtl="0">
              <a:spcBef>
                <a:spcPts val="400"/>
              </a:spcBef>
              <a:spcAft>
                <a:spcPts val="0"/>
              </a:spcAft>
              <a:buClr>
                <a:srgbClr val="595959"/>
              </a:buClr>
              <a:buSzPts val="2000"/>
              <a:buFont typeface="Arial"/>
              <a:buNone/>
            </a:pPr>
            <a:endParaRPr/>
          </a:p>
        </p:txBody>
      </p:sp>
      <p:pic>
        <p:nvPicPr>
          <p:cNvPr id="275" name="Google Shape;275;p37"/>
          <p:cNvPicPr preferRelativeResize="0"/>
          <p:nvPr/>
        </p:nvPicPr>
        <p:blipFill rotWithShape="1">
          <a:blip r:embed="rId3">
            <a:alphaModFix/>
          </a:blip>
          <a:srcRect/>
          <a:stretch/>
        </p:blipFill>
        <p:spPr>
          <a:xfrm>
            <a:off x="5292080" y="1772816"/>
            <a:ext cx="3644516" cy="294911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8"/>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Other Cookware Considerations</a:t>
            </a:r>
            <a:endParaRPr/>
          </a:p>
        </p:txBody>
      </p:sp>
      <p:sp>
        <p:nvSpPr>
          <p:cNvPr id="281" name="Google Shape;281;p38"/>
          <p:cNvSpPr txBox="1">
            <a:spLocks noGrp="1"/>
          </p:cNvSpPr>
          <p:nvPr>
            <p:ph type="body" idx="1"/>
          </p:nvPr>
        </p:nvSpPr>
        <p:spPr>
          <a:xfrm>
            <a:off x="251520" y="1340768"/>
            <a:ext cx="5904656" cy="5112568"/>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a:t>Pot size: The largest pot in your cook set should hold approximately 1 pint per backpacker or camper in your party.</a:t>
            </a:r>
            <a:endParaRPr/>
          </a:p>
          <a:p>
            <a:pPr marL="342900" lvl="0" indent="-342900" algn="l" rtl="0">
              <a:spcBef>
                <a:spcPts val="400"/>
              </a:spcBef>
              <a:spcAft>
                <a:spcPts val="0"/>
              </a:spcAft>
              <a:buClr>
                <a:srgbClr val="595959"/>
              </a:buClr>
              <a:buSzPts val="2000"/>
              <a:buFont typeface="Arial"/>
              <a:buChar char="•"/>
            </a:pPr>
            <a:r>
              <a:rPr lang="en-US"/>
              <a:t>Number of pots: This depends on the type of cooking you plan to do and how many campers are in your party. If you plan to cook dehydrated foods for 2 backpackers, then 1 pot is sufficient. More elaborate meals and larger groups require additional pots and pans.</a:t>
            </a:r>
            <a:endParaRPr/>
          </a:p>
          <a:p>
            <a:pPr marL="342900" lvl="0" indent="-342900" algn="l" rtl="0">
              <a:spcBef>
                <a:spcPts val="400"/>
              </a:spcBef>
              <a:spcAft>
                <a:spcPts val="0"/>
              </a:spcAft>
              <a:buClr>
                <a:srgbClr val="595959"/>
              </a:buClr>
              <a:buSzPts val="2000"/>
              <a:buFont typeface="Arial"/>
              <a:buChar char="•"/>
            </a:pPr>
            <a:r>
              <a:rPr lang="en-US"/>
              <a:t>Lids: Lids reduce cooking time, save fuel and reduce splatter. Some cooksets feature a lid for every pot, while others have a single lid that can be used on several different-sized pots. Others can even double as frypans. Certain lids can also serve as plates, which can lighten your load.</a:t>
            </a:r>
            <a:endParaRPr/>
          </a:p>
          <a:p>
            <a:pPr marL="342900" lvl="0" indent="-215900" algn="l" rtl="0">
              <a:spcBef>
                <a:spcPts val="400"/>
              </a:spcBef>
              <a:spcAft>
                <a:spcPts val="0"/>
              </a:spcAft>
              <a:buClr>
                <a:srgbClr val="595959"/>
              </a:buClr>
              <a:buSzPts val="2000"/>
              <a:buFont typeface="Arial"/>
              <a:buNone/>
            </a:pPr>
            <a:endParaRPr/>
          </a:p>
        </p:txBody>
      </p:sp>
      <p:pic>
        <p:nvPicPr>
          <p:cNvPr id="282" name="Google Shape;282;p38"/>
          <p:cNvPicPr preferRelativeResize="0"/>
          <p:nvPr/>
        </p:nvPicPr>
        <p:blipFill rotWithShape="1">
          <a:blip r:embed="rId3">
            <a:alphaModFix/>
          </a:blip>
          <a:srcRect/>
          <a:stretch/>
        </p:blipFill>
        <p:spPr>
          <a:xfrm>
            <a:off x="6372200" y="1268760"/>
            <a:ext cx="2448272" cy="506418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pSp>
        <p:nvGrpSpPr>
          <p:cNvPr id="98" name="Google Shape;98;p12"/>
          <p:cNvGrpSpPr/>
          <p:nvPr/>
        </p:nvGrpSpPr>
        <p:grpSpPr>
          <a:xfrm>
            <a:off x="755576" y="2708920"/>
            <a:ext cx="3747026" cy="2566704"/>
            <a:chOff x="2148694" y="2286913"/>
            <a:chExt cx="3827462" cy="2566704"/>
          </a:xfrm>
        </p:grpSpPr>
        <p:sp>
          <p:nvSpPr>
            <p:cNvPr id="99" name="Google Shape;99;p12"/>
            <p:cNvSpPr txBox="1"/>
            <p:nvPr/>
          </p:nvSpPr>
          <p:spPr>
            <a:xfrm>
              <a:off x="3270337" y="2286913"/>
              <a:ext cx="158417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66A9B8"/>
                  </a:solidFill>
                  <a:latin typeface="Calibri"/>
                  <a:ea typeface="Calibri"/>
                  <a:cs typeface="Calibri"/>
                  <a:sym typeface="Calibri"/>
                </a:rPr>
                <a:t>01</a:t>
              </a:r>
              <a:endParaRPr sz="5400" b="1">
                <a:solidFill>
                  <a:srgbClr val="66A9B8"/>
                </a:solidFill>
                <a:latin typeface="Calibri"/>
                <a:ea typeface="Calibri"/>
                <a:cs typeface="Calibri"/>
                <a:sym typeface="Calibri"/>
              </a:endParaRPr>
            </a:p>
          </p:txBody>
        </p:sp>
        <p:sp>
          <p:nvSpPr>
            <p:cNvPr id="100" name="Google Shape;100;p12"/>
            <p:cNvSpPr txBox="1"/>
            <p:nvPr/>
          </p:nvSpPr>
          <p:spPr>
            <a:xfrm>
              <a:off x="2148694" y="3099291"/>
              <a:ext cx="3827462"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66A9B8"/>
                  </a:solidFill>
                  <a:latin typeface="Calibri"/>
                  <a:ea typeface="Calibri"/>
                  <a:cs typeface="Calibri"/>
                  <a:sym typeface="Calibri"/>
                </a:rPr>
                <a:t> </a:t>
              </a:r>
              <a:r>
                <a:rPr lang="en-US" sz="5400" b="1">
                  <a:solidFill>
                    <a:srgbClr val="66A9B8"/>
                  </a:solidFill>
                  <a:latin typeface="Calibri"/>
                  <a:ea typeface="Calibri"/>
                  <a:cs typeface="Calibri"/>
                  <a:sym typeface="Calibri"/>
                </a:rPr>
                <a:t>Stoves and Cookware</a:t>
              </a:r>
              <a:endParaRPr sz="5400" b="1">
                <a:solidFill>
                  <a:srgbClr val="66A9B8"/>
                </a:solidFill>
                <a:latin typeface="Calibri"/>
                <a:ea typeface="Calibri"/>
                <a:cs typeface="Calibri"/>
                <a:sym typeface="Calibri"/>
              </a:endParaRPr>
            </a:p>
          </p:txBody>
        </p:sp>
        <p:sp>
          <p:nvSpPr>
            <p:cNvPr id="101" name="Google Shape;101;p12"/>
            <p:cNvSpPr/>
            <p:nvPr/>
          </p:nvSpPr>
          <p:spPr>
            <a:xfrm>
              <a:off x="3331591" y="3321194"/>
              <a:ext cx="2502024" cy="246221"/>
            </a:xfrm>
            <a:prstGeom prst="rect">
              <a:avLst/>
            </a:prstGeom>
            <a:noFill/>
            <a:ln>
              <a:noFill/>
            </a:ln>
          </p:spPr>
          <p:txBody>
            <a:bodyPr spcFirstLastPara="1" wrap="square" lIns="91425" tIns="45700" rIns="91425" bIns="45700" anchor="t" anchorCtr="0">
              <a:noAutofit/>
            </a:bodyPr>
            <a:lstStyle/>
            <a:p>
              <a:pPr marL="0" marR="0" lvl="0" indent="0" algn="ctr" rtl="0">
                <a:lnSpc>
                  <a:spcPct val="109090"/>
                </a:lnSpc>
                <a:spcBef>
                  <a:spcPts val="0"/>
                </a:spcBef>
                <a:spcAft>
                  <a:spcPts val="0"/>
                </a:spcAft>
                <a:buNone/>
              </a:pPr>
              <a:endParaRPr sz="1100">
                <a:solidFill>
                  <a:schemeClr val="lt1"/>
                </a:solidFill>
                <a:latin typeface="Calibri"/>
                <a:ea typeface="Calibri"/>
                <a:cs typeface="Calibri"/>
                <a:sym typeface="Calibri"/>
              </a:endParaRPr>
            </a:p>
          </p:txBody>
        </p:sp>
      </p:grpSp>
      <p:sp>
        <p:nvSpPr>
          <p:cNvPr id="102" name="Google Shape;102;p12"/>
          <p:cNvSpPr txBox="1"/>
          <p:nvPr/>
        </p:nvSpPr>
        <p:spPr>
          <a:xfrm>
            <a:off x="4788024" y="2835260"/>
            <a:ext cx="4182169" cy="2308324"/>
          </a:xfrm>
          <a:prstGeom prst="rect">
            <a:avLst/>
          </a:prstGeom>
          <a:noFill/>
          <a:ln>
            <a:noFill/>
          </a:ln>
        </p:spPr>
        <p:txBody>
          <a:bodyPr spcFirstLastPara="1" wrap="square" lIns="91425" tIns="45700" rIns="91425" bIns="45700" anchor="t" anchorCtr="0">
            <a:spAutoFit/>
          </a:bodyPr>
          <a:lstStyle/>
          <a:p>
            <a:pPr marL="347663" marR="0" lvl="0" indent="-347663" algn="l" rtl="0">
              <a:lnSpc>
                <a:spcPct val="20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Stove Selection</a:t>
            </a:r>
            <a:endParaRPr sz="2400">
              <a:solidFill>
                <a:schemeClr val="lt1"/>
              </a:solidFill>
              <a:latin typeface="Calibri"/>
              <a:ea typeface="Calibri"/>
              <a:cs typeface="Calibri"/>
              <a:sym typeface="Calibri"/>
            </a:endParaRPr>
          </a:p>
          <a:p>
            <a:pPr marL="347663" marR="0" lvl="0" indent="-347663" algn="l" rtl="0">
              <a:lnSpc>
                <a:spcPct val="20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How Much Fuel to Carry</a:t>
            </a:r>
            <a:endParaRPr/>
          </a:p>
          <a:p>
            <a:pPr marL="347663" marR="0" lvl="0" indent="-347663" algn="l" rtl="0">
              <a:lnSpc>
                <a:spcPct val="20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Cookware and Dinner Ware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9"/>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Other Cookware Considerations</a:t>
            </a:r>
            <a:endParaRPr/>
          </a:p>
        </p:txBody>
      </p:sp>
      <p:sp>
        <p:nvSpPr>
          <p:cNvPr id="288" name="Google Shape;288;p39"/>
          <p:cNvSpPr txBox="1">
            <a:spLocks noGrp="1"/>
          </p:cNvSpPr>
          <p:nvPr>
            <p:ph type="body" idx="1"/>
          </p:nvPr>
        </p:nvSpPr>
        <p:spPr>
          <a:xfrm>
            <a:off x="4427984" y="1340768"/>
            <a:ext cx="4464496" cy="473971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a:t>Pot lifters</a:t>
            </a:r>
            <a:r>
              <a:rPr lang="en-US" b="1"/>
              <a:t> </a:t>
            </a:r>
            <a:r>
              <a:rPr lang="en-US"/>
              <a:t>or grippers: Make sure you have some way to pick up your pots and pans safely. Most cooksets include 1 gripper for all their pots. Just remember to pack it with you.</a:t>
            </a:r>
            <a:endParaRPr/>
          </a:p>
          <a:p>
            <a:pPr marL="342900" lvl="0" indent="-342900" algn="l" rtl="0">
              <a:spcBef>
                <a:spcPts val="400"/>
              </a:spcBef>
              <a:spcAft>
                <a:spcPts val="0"/>
              </a:spcAft>
              <a:buClr>
                <a:srgbClr val="595959"/>
              </a:buClr>
              <a:buSzPts val="2000"/>
              <a:buFont typeface="Arial"/>
              <a:buChar char="•"/>
            </a:pPr>
            <a:r>
              <a:rPr lang="en-US"/>
              <a:t>Wooden Spoon: For group cooking, wooden spoons are durable and light. Lexan spoons can snap when cooking or serving a heavy load of mashed potatoes or other foods. </a:t>
            </a:r>
            <a:endParaRPr/>
          </a:p>
          <a:p>
            <a:pPr marL="342900" lvl="0" indent="-215900" algn="l" rtl="0">
              <a:spcBef>
                <a:spcPts val="400"/>
              </a:spcBef>
              <a:spcAft>
                <a:spcPts val="0"/>
              </a:spcAft>
              <a:buClr>
                <a:srgbClr val="595959"/>
              </a:buClr>
              <a:buSzPts val="2000"/>
              <a:buFont typeface="Arial"/>
              <a:buNone/>
            </a:pPr>
            <a:endParaRPr/>
          </a:p>
        </p:txBody>
      </p:sp>
      <p:pic>
        <p:nvPicPr>
          <p:cNvPr id="289" name="Google Shape;289;p39"/>
          <p:cNvPicPr preferRelativeResize="0"/>
          <p:nvPr/>
        </p:nvPicPr>
        <p:blipFill rotWithShape="1">
          <a:blip r:embed="rId3">
            <a:alphaModFix/>
          </a:blip>
          <a:srcRect t="15143" b="9136"/>
          <a:stretch/>
        </p:blipFill>
        <p:spPr>
          <a:xfrm rot="-1505637">
            <a:off x="971304" y="4364070"/>
            <a:ext cx="2852936" cy="2160240"/>
          </a:xfrm>
          <a:prstGeom prst="rect">
            <a:avLst/>
          </a:prstGeom>
          <a:noFill/>
          <a:ln>
            <a:noFill/>
          </a:ln>
        </p:spPr>
      </p:pic>
      <p:pic>
        <p:nvPicPr>
          <p:cNvPr id="290" name="Google Shape;290;p39"/>
          <p:cNvPicPr preferRelativeResize="0"/>
          <p:nvPr/>
        </p:nvPicPr>
        <p:blipFill rotWithShape="1">
          <a:blip r:embed="rId4">
            <a:alphaModFix/>
          </a:blip>
          <a:srcRect/>
          <a:stretch/>
        </p:blipFill>
        <p:spPr>
          <a:xfrm>
            <a:off x="473070" y="1196752"/>
            <a:ext cx="3849402" cy="384940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0"/>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Personal Dinnerware</a:t>
            </a:r>
            <a:endParaRPr/>
          </a:p>
        </p:txBody>
      </p:sp>
      <p:sp>
        <p:nvSpPr>
          <p:cNvPr id="296" name="Google Shape;296;p40"/>
          <p:cNvSpPr txBox="1">
            <a:spLocks noGrp="1"/>
          </p:cNvSpPr>
          <p:nvPr>
            <p:ph type="body" idx="1"/>
          </p:nvPr>
        </p:nvSpPr>
        <p:spPr>
          <a:xfrm>
            <a:off x="251520" y="1340768"/>
            <a:ext cx="4824536" cy="473971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b="1"/>
              <a:t>What to eat off of?</a:t>
            </a:r>
            <a:endParaRPr/>
          </a:p>
          <a:p>
            <a:pPr marL="800100" lvl="1" indent="-342900" algn="l" rtl="0">
              <a:spcBef>
                <a:spcPts val="320"/>
              </a:spcBef>
              <a:spcAft>
                <a:spcPts val="0"/>
              </a:spcAft>
              <a:buClr>
                <a:srgbClr val="595959"/>
              </a:buClr>
              <a:buSzPts val="1600"/>
              <a:buChar char="–"/>
            </a:pPr>
            <a:r>
              <a:rPr lang="en-US"/>
              <a:t>The only dish needed is a camping bowl.  Anything that can be eaten on a plate, can also be eaten from a bowl. </a:t>
            </a:r>
            <a:endParaRPr/>
          </a:p>
          <a:p>
            <a:pPr marL="342900" lvl="0" indent="-342900" algn="l" rtl="0">
              <a:spcBef>
                <a:spcPts val="400"/>
              </a:spcBef>
              <a:spcAft>
                <a:spcPts val="0"/>
              </a:spcAft>
              <a:buClr>
                <a:srgbClr val="595959"/>
              </a:buClr>
              <a:buSzPts val="2000"/>
              <a:buFont typeface="Arial"/>
              <a:buChar char="•"/>
            </a:pPr>
            <a:r>
              <a:rPr lang="en-US" b="1"/>
              <a:t>What utensil to use?</a:t>
            </a:r>
            <a:endParaRPr/>
          </a:p>
          <a:p>
            <a:pPr marL="800100" lvl="1" indent="-342900" algn="l" rtl="0">
              <a:spcBef>
                <a:spcPts val="320"/>
              </a:spcBef>
              <a:spcAft>
                <a:spcPts val="0"/>
              </a:spcAft>
              <a:buClr>
                <a:srgbClr val="595959"/>
              </a:buClr>
              <a:buSzPts val="1600"/>
              <a:buChar char="–"/>
            </a:pPr>
            <a:r>
              <a:rPr lang="en-US"/>
              <a:t>A spoon is the only utensil needed.</a:t>
            </a:r>
            <a:endParaRPr/>
          </a:p>
          <a:p>
            <a:pPr marL="342900" lvl="0" indent="-342900" algn="l" rtl="0">
              <a:spcBef>
                <a:spcPts val="400"/>
              </a:spcBef>
              <a:spcAft>
                <a:spcPts val="0"/>
              </a:spcAft>
              <a:buClr>
                <a:srgbClr val="595959"/>
              </a:buClr>
              <a:buSzPts val="2000"/>
              <a:buFont typeface="Arial"/>
              <a:buChar char="•"/>
            </a:pPr>
            <a:r>
              <a:rPr lang="en-US" b="1"/>
              <a:t>What to use to drink?</a:t>
            </a:r>
            <a:endParaRPr/>
          </a:p>
          <a:p>
            <a:pPr marL="800100" lvl="1" indent="-342900" algn="l" rtl="0">
              <a:spcBef>
                <a:spcPts val="320"/>
              </a:spcBef>
              <a:spcAft>
                <a:spcPts val="0"/>
              </a:spcAft>
              <a:buClr>
                <a:srgbClr val="595959"/>
              </a:buClr>
              <a:buSzPts val="1600"/>
              <a:buChar char="–"/>
            </a:pPr>
            <a:r>
              <a:rPr lang="en-US"/>
              <a:t>To drink, use your water bottle. </a:t>
            </a:r>
            <a:endParaRPr/>
          </a:p>
          <a:p>
            <a:pPr marL="800100" lvl="1" indent="-342900" algn="l" rtl="0">
              <a:spcBef>
                <a:spcPts val="320"/>
              </a:spcBef>
              <a:spcAft>
                <a:spcPts val="0"/>
              </a:spcAft>
              <a:buClr>
                <a:srgbClr val="595959"/>
              </a:buClr>
              <a:buSzPts val="1600"/>
              <a:buChar char="–"/>
            </a:pPr>
            <a:r>
              <a:rPr lang="en-US"/>
              <a:t>However, a cup is useful for mixing up smaller quantities of drinks (Tang, Hot Chocolate, Coffee).</a:t>
            </a:r>
            <a:endParaRPr/>
          </a:p>
          <a:p>
            <a:pPr marL="800100" lvl="1" indent="-342900" algn="l" rtl="0">
              <a:spcBef>
                <a:spcPts val="320"/>
              </a:spcBef>
              <a:spcAft>
                <a:spcPts val="0"/>
              </a:spcAft>
              <a:buClr>
                <a:srgbClr val="595959"/>
              </a:buClr>
              <a:buSzPts val="1600"/>
              <a:buChar char="–"/>
            </a:pPr>
            <a:r>
              <a:rPr lang="en-US"/>
              <a:t>It is also useful to serve meals when in a larger group. </a:t>
            </a:r>
            <a:endParaRPr/>
          </a:p>
          <a:p>
            <a:pPr marL="800100" lvl="1" indent="-342900" algn="l" rtl="0">
              <a:spcBef>
                <a:spcPts val="320"/>
              </a:spcBef>
              <a:spcAft>
                <a:spcPts val="0"/>
              </a:spcAft>
              <a:buClr>
                <a:srgbClr val="595959"/>
              </a:buClr>
              <a:buSzPts val="1600"/>
              <a:buChar char="–"/>
            </a:pPr>
            <a:r>
              <a:rPr lang="en-US"/>
              <a:t>The measuring marks can also be helpful when cooking.</a:t>
            </a:r>
            <a:endParaRPr/>
          </a:p>
          <a:p>
            <a:pPr marL="342900" lvl="0" indent="-215900" algn="l" rtl="0">
              <a:spcBef>
                <a:spcPts val="400"/>
              </a:spcBef>
              <a:spcAft>
                <a:spcPts val="0"/>
              </a:spcAft>
              <a:buClr>
                <a:srgbClr val="595959"/>
              </a:buClr>
              <a:buSzPts val="2000"/>
              <a:buFont typeface="Arial"/>
              <a:buNone/>
            </a:pPr>
            <a:endParaRPr/>
          </a:p>
        </p:txBody>
      </p:sp>
      <p:pic>
        <p:nvPicPr>
          <p:cNvPr id="297" name="Google Shape;297;p40"/>
          <p:cNvPicPr preferRelativeResize="0"/>
          <p:nvPr/>
        </p:nvPicPr>
        <p:blipFill rotWithShape="1">
          <a:blip r:embed="rId3">
            <a:alphaModFix/>
          </a:blip>
          <a:srcRect/>
          <a:stretch/>
        </p:blipFill>
        <p:spPr>
          <a:xfrm>
            <a:off x="5131824" y="1094653"/>
            <a:ext cx="3611869" cy="2133030"/>
          </a:xfrm>
          <a:prstGeom prst="rect">
            <a:avLst/>
          </a:prstGeom>
          <a:noFill/>
          <a:ln>
            <a:noFill/>
          </a:ln>
        </p:spPr>
      </p:pic>
      <p:pic>
        <p:nvPicPr>
          <p:cNvPr id="298" name="Google Shape;298;p40"/>
          <p:cNvPicPr preferRelativeResize="0"/>
          <p:nvPr/>
        </p:nvPicPr>
        <p:blipFill rotWithShape="1">
          <a:blip r:embed="rId4">
            <a:alphaModFix/>
          </a:blip>
          <a:srcRect t="18751" b="31246"/>
          <a:stretch/>
        </p:blipFill>
        <p:spPr>
          <a:xfrm>
            <a:off x="5593422" y="3027680"/>
            <a:ext cx="2674714" cy="1337424"/>
          </a:xfrm>
          <a:prstGeom prst="rect">
            <a:avLst/>
          </a:prstGeom>
          <a:noFill/>
          <a:ln>
            <a:noFill/>
          </a:ln>
        </p:spPr>
      </p:pic>
      <p:pic>
        <p:nvPicPr>
          <p:cNvPr id="299" name="Google Shape;299;p40"/>
          <p:cNvPicPr preferRelativeResize="0"/>
          <p:nvPr/>
        </p:nvPicPr>
        <p:blipFill rotWithShape="1">
          <a:blip r:embed="rId5">
            <a:alphaModFix/>
          </a:blip>
          <a:srcRect/>
          <a:stretch/>
        </p:blipFill>
        <p:spPr>
          <a:xfrm>
            <a:off x="6012160" y="4365104"/>
            <a:ext cx="2355975" cy="224524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4" name="Google Shape;304;p41"/>
          <p:cNvGrpSpPr/>
          <p:nvPr/>
        </p:nvGrpSpPr>
        <p:grpSpPr>
          <a:xfrm>
            <a:off x="395536" y="2708920"/>
            <a:ext cx="4179074" cy="2566704"/>
            <a:chOff x="1707371" y="2286913"/>
            <a:chExt cx="4268785" cy="2566704"/>
          </a:xfrm>
        </p:grpSpPr>
        <p:sp>
          <p:nvSpPr>
            <p:cNvPr id="305" name="Google Shape;305;p41"/>
            <p:cNvSpPr txBox="1"/>
            <p:nvPr/>
          </p:nvSpPr>
          <p:spPr>
            <a:xfrm>
              <a:off x="3049675" y="2286913"/>
              <a:ext cx="158417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66A9B8"/>
                  </a:solidFill>
                  <a:latin typeface="Calibri"/>
                  <a:ea typeface="Calibri"/>
                  <a:cs typeface="Calibri"/>
                  <a:sym typeface="Calibri"/>
                </a:rPr>
                <a:t>02</a:t>
              </a:r>
              <a:endParaRPr sz="5400" b="1">
                <a:solidFill>
                  <a:srgbClr val="66A9B8"/>
                </a:solidFill>
                <a:latin typeface="Calibri"/>
                <a:ea typeface="Calibri"/>
                <a:cs typeface="Calibri"/>
                <a:sym typeface="Calibri"/>
              </a:endParaRPr>
            </a:p>
          </p:txBody>
        </p:sp>
        <p:sp>
          <p:nvSpPr>
            <p:cNvPr id="306" name="Google Shape;306;p41"/>
            <p:cNvSpPr txBox="1"/>
            <p:nvPr/>
          </p:nvSpPr>
          <p:spPr>
            <a:xfrm>
              <a:off x="1707371" y="3099291"/>
              <a:ext cx="4268785"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66A9B8"/>
                  </a:solidFill>
                  <a:latin typeface="Calibri"/>
                  <a:ea typeface="Calibri"/>
                  <a:cs typeface="Calibri"/>
                  <a:sym typeface="Calibri"/>
                </a:rPr>
                <a:t> </a:t>
              </a:r>
              <a:r>
                <a:rPr lang="en-US" sz="5400" b="1">
                  <a:solidFill>
                    <a:srgbClr val="66A9B8"/>
                  </a:solidFill>
                  <a:latin typeface="Calibri"/>
                  <a:ea typeface="Calibri"/>
                  <a:cs typeface="Calibri"/>
                  <a:sym typeface="Calibri"/>
                </a:rPr>
                <a:t>Camp Layout and Setup</a:t>
              </a:r>
              <a:endParaRPr sz="5400" b="1">
                <a:solidFill>
                  <a:srgbClr val="66A9B8"/>
                </a:solidFill>
                <a:latin typeface="Calibri"/>
                <a:ea typeface="Calibri"/>
                <a:cs typeface="Calibri"/>
                <a:sym typeface="Calibri"/>
              </a:endParaRPr>
            </a:p>
          </p:txBody>
        </p:sp>
        <p:sp>
          <p:nvSpPr>
            <p:cNvPr id="307" name="Google Shape;307;p41"/>
            <p:cNvSpPr/>
            <p:nvPr/>
          </p:nvSpPr>
          <p:spPr>
            <a:xfrm>
              <a:off x="3331591" y="3321194"/>
              <a:ext cx="2502024" cy="246221"/>
            </a:xfrm>
            <a:prstGeom prst="rect">
              <a:avLst/>
            </a:prstGeom>
            <a:noFill/>
            <a:ln>
              <a:noFill/>
            </a:ln>
          </p:spPr>
          <p:txBody>
            <a:bodyPr spcFirstLastPara="1" wrap="square" lIns="91425" tIns="45700" rIns="91425" bIns="45700" anchor="t" anchorCtr="0">
              <a:noAutofit/>
            </a:bodyPr>
            <a:lstStyle/>
            <a:p>
              <a:pPr marL="0" marR="0" lvl="0" indent="0" algn="ctr" rtl="0">
                <a:lnSpc>
                  <a:spcPct val="109090"/>
                </a:lnSpc>
                <a:spcBef>
                  <a:spcPts val="0"/>
                </a:spcBef>
                <a:spcAft>
                  <a:spcPts val="0"/>
                </a:spcAft>
                <a:buNone/>
              </a:pPr>
              <a:endParaRPr sz="1100">
                <a:solidFill>
                  <a:schemeClr val="lt1"/>
                </a:solidFill>
                <a:latin typeface="Calibri"/>
                <a:ea typeface="Calibri"/>
                <a:cs typeface="Calibri"/>
                <a:sym typeface="Calibri"/>
              </a:endParaRPr>
            </a:p>
          </p:txBody>
        </p:sp>
      </p:grpSp>
      <p:sp>
        <p:nvSpPr>
          <p:cNvPr id="308" name="Google Shape;308;p41"/>
          <p:cNvSpPr txBox="1"/>
          <p:nvPr/>
        </p:nvSpPr>
        <p:spPr>
          <a:xfrm>
            <a:off x="4644008" y="3081481"/>
            <a:ext cx="4392488" cy="1569660"/>
          </a:xfrm>
          <a:prstGeom prst="rect">
            <a:avLst/>
          </a:prstGeom>
          <a:noFill/>
          <a:ln>
            <a:noFill/>
          </a:ln>
        </p:spPr>
        <p:txBody>
          <a:bodyPr spcFirstLastPara="1" wrap="square" lIns="91425" tIns="45700" rIns="91425" bIns="45700" anchor="t" anchorCtr="0">
            <a:spAutoFit/>
          </a:bodyPr>
          <a:lstStyle/>
          <a:p>
            <a:pPr marL="347663" marR="0" lvl="0" indent="-347663" algn="l" rtl="0">
              <a:lnSpc>
                <a:spcPct val="20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“Bearmuda” Triangle</a:t>
            </a:r>
            <a:endParaRPr/>
          </a:p>
          <a:p>
            <a:pPr marL="347663" marR="0" lvl="0" indent="-347663" algn="l" rtl="0">
              <a:lnSpc>
                <a:spcPct val="20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Bear Canisters vs. Bear Bagging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2"/>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“Bearmuda Triangle”</a:t>
            </a:r>
            <a:endParaRPr/>
          </a:p>
        </p:txBody>
      </p:sp>
      <p:sp>
        <p:nvSpPr>
          <p:cNvPr id="314" name="Google Shape;314;p42"/>
          <p:cNvSpPr txBox="1">
            <a:spLocks noGrp="1"/>
          </p:cNvSpPr>
          <p:nvPr>
            <p:ph type="body" idx="1"/>
          </p:nvPr>
        </p:nvSpPr>
        <p:spPr>
          <a:xfrm>
            <a:off x="4572000" y="1340768"/>
            <a:ext cx="4320480" cy="5184576"/>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Clr>
                <a:srgbClr val="595959"/>
              </a:buClr>
              <a:buSzPct val="100000"/>
              <a:buFont typeface="Arial"/>
              <a:buChar char="•"/>
            </a:pPr>
            <a:r>
              <a:rPr lang="en-US"/>
              <a:t>The basic idea behind the “Bearmuda Triangle” is to separate your sleeping site from the other areas of your camp that are more likely to be interesting to bears – namely the food storage and the cooking area.</a:t>
            </a:r>
            <a:endParaRPr/>
          </a:p>
          <a:p>
            <a:pPr marL="347663" lvl="0" indent="-347663" algn="l" rtl="0">
              <a:spcBef>
                <a:spcPts val="370"/>
              </a:spcBef>
              <a:spcAft>
                <a:spcPts val="0"/>
              </a:spcAft>
              <a:buClr>
                <a:srgbClr val="595959"/>
              </a:buClr>
              <a:buSzPct val="100000"/>
              <a:buChar char="•"/>
            </a:pPr>
            <a:r>
              <a:rPr lang="en-US"/>
              <a:t>A black bear’s sense of smell is 100 times better than a dog’s and that's why things like lip balm and food-splattered shirts should be considered smellables even when you can't smell a thing.</a:t>
            </a:r>
            <a:endParaRPr/>
          </a:p>
          <a:p>
            <a:pPr marL="347663" lvl="0" indent="-347663" algn="l" rtl="0">
              <a:spcBef>
                <a:spcPts val="370"/>
              </a:spcBef>
              <a:spcAft>
                <a:spcPts val="0"/>
              </a:spcAft>
              <a:buClr>
                <a:srgbClr val="595959"/>
              </a:buClr>
              <a:buSzPct val="100000"/>
              <a:buChar char="•"/>
            </a:pPr>
            <a:r>
              <a:rPr lang="en-US"/>
              <a:t>Don’t bring any edibles, smellables, or trash into your sleeping area.</a:t>
            </a:r>
            <a:endParaRPr/>
          </a:p>
          <a:p>
            <a:pPr marL="347663" lvl="0" indent="-347663" algn="l" rtl="0">
              <a:spcBef>
                <a:spcPts val="370"/>
              </a:spcBef>
              <a:spcAft>
                <a:spcPts val="0"/>
              </a:spcAft>
              <a:buClr>
                <a:srgbClr val="595959"/>
              </a:buClr>
              <a:buSzPct val="100000"/>
              <a:buChar char="•"/>
            </a:pPr>
            <a:r>
              <a:rPr lang="en-US"/>
              <a:t>Practicing proper care of smellables within your camp will help protect both you and the bear.</a:t>
            </a:r>
            <a:endParaRPr/>
          </a:p>
          <a:p>
            <a:pPr marL="342900" lvl="0" indent="-342900" algn="l" rtl="0">
              <a:spcBef>
                <a:spcPts val="370"/>
              </a:spcBef>
              <a:spcAft>
                <a:spcPts val="0"/>
              </a:spcAft>
              <a:buClr>
                <a:srgbClr val="595959"/>
              </a:buClr>
              <a:buSzPct val="100000"/>
              <a:buFont typeface="Arial"/>
              <a:buChar char="•"/>
            </a:pPr>
            <a:r>
              <a:rPr lang="en-US"/>
              <a:t>Stay safe and help keep bears wild.</a:t>
            </a:r>
            <a:endParaRPr/>
          </a:p>
          <a:p>
            <a:pPr marL="342900" lvl="0" indent="-225425" algn="l" rtl="0">
              <a:spcBef>
                <a:spcPts val="370"/>
              </a:spcBef>
              <a:spcAft>
                <a:spcPts val="0"/>
              </a:spcAft>
              <a:buClr>
                <a:srgbClr val="595959"/>
              </a:buClr>
              <a:buSzPct val="100000"/>
              <a:buFont typeface="Arial"/>
              <a:buNone/>
            </a:pPr>
            <a:endParaRPr/>
          </a:p>
        </p:txBody>
      </p:sp>
      <p:pic>
        <p:nvPicPr>
          <p:cNvPr id="315" name="Google Shape;315;p42"/>
          <p:cNvPicPr preferRelativeResize="0"/>
          <p:nvPr/>
        </p:nvPicPr>
        <p:blipFill rotWithShape="1">
          <a:blip r:embed="rId3">
            <a:alphaModFix/>
          </a:blip>
          <a:srcRect/>
          <a:stretch/>
        </p:blipFill>
        <p:spPr>
          <a:xfrm>
            <a:off x="395535" y="1393196"/>
            <a:ext cx="3999597" cy="2251828"/>
          </a:xfrm>
          <a:prstGeom prst="rect">
            <a:avLst/>
          </a:prstGeom>
          <a:noFill/>
          <a:ln>
            <a:noFill/>
          </a:ln>
        </p:spPr>
      </p:pic>
      <p:pic>
        <p:nvPicPr>
          <p:cNvPr id="316" name="Google Shape;316;p42"/>
          <p:cNvPicPr preferRelativeResize="0"/>
          <p:nvPr/>
        </p:nvPicPr>
        <p:blipFill rotWithShape="1">
          <a:blip r:embed="rId4">
            <a:alphaModFix/>
          </a:blip>
          <a:srcRect/>
          <a:stretch/>
        </p:blipFill>
        <p:spPr>
          <a:xfrm>
            <a:off x="395535" y="3645024"/>
            <a:ext cx="3999597" cy="300414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3"/>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“Bearmuda Triangle”</a:t>
            </a:r>
            <a:endParaRPr/>
          </a:p>
        </p:txBody>
      </p:sp>
      <p:sp>
        <p:nvSpPr>
          <p:cNvPr id="322" name="Google Shape;322;p43"/>
          <p:cNvSpPr txBox="1">
            <a:spLocks noGrp="1"/>
          </p:cNvSpPr>
          <p:nvPr>
            <p:ph type="body" idx="1"/>
          </p:nvPr>
        </p:nvSpPr>
        <p:spPr>
          <a:xfrm>
            <a:off x="251520" y="1340768"/>
            <a:ext cx="4248472" cy="5256584"/>
          </a:xfrm>
          <a:prstGeom prst="rect">
            <a:avLst/>
          </a:prstGeom>
          <a:noFill/>
          <a:ln>
            <a:noFill/>
          </a:ln>
        </p:spPr>
        <p:txBody>
          <a:bodyPr spcFirstLastPara="1" wrap="square" lIns="91425" tIns="45700" rIns="91425" bIns="45700" anchor="t" anchorCtr="0">
            <a:normAutofit fontScale="92500" lnSpcReduction="10000"/>
          </a:bodyPr>
          <a:lstStyle/>
          <a:p>
            <a:pPr marL="342900" lvl="0" indent="-342931" algn="l" rtl="0">
              <a:spcBef>
                <a:spcPts val="0"/>
              </a:spcBef>
              <a:spcAft>
                <a:spcPts val="0"/>
              </a:spcAft>
              <a:buClr>
                <a:srgbClr val="595959"/>
              </a:buClr>
              <a:buSzPct val="100000"/>
              <a:buFont typeface="Arial"/>
              <a:buChar char="•"/>
            </a:pPr>
            <a:r>
              <a:rPr lang="en-US" sz="1900"/>
              <a:t>The Bearmuda Triangle is formed by the cooking area, food storage/bear canister area, and the tenting area. </a:t>
            </a:r>
            <a:endParaRPr/>
          </a:p>
          <a:p>
            <a:pPr marL="342900" lvl="0" indent="-342931" algn="l" rtl="0">
              <a:spcBef>
                <a:spcPts val="351"/>
              </a:spcBef>
              <a:spcAft>
                <a:spcPts val="0"/>
              </a:spcAft>
              <a:buClr>
                <a:srgbClr val="595959"/>
              </a:buClr>
              <a:buSzPct val="100000"/>
              <a:buFont typeface="Arial"/>
              <a:buChar char="•"/>
            </a:pPr>
            <a:r>
              <a:rPr lang="en-US" sz="1900"/>
              <a:t>Group your tents together </a:t>
            </a:r>
            <a:r>
              <a:rPr lang="en-US" sz="1900" b="1"/>
              <a:t>upwind</a:t>
            </a:r>
            <a:r>
              <a:rPr lang="en-US" sz="1900"/>
              <a:t> from where you will cook and store food so that the wind blows interesting smells away from your sleeping area. </a:t>
            </a:r>
            <a:endParaRPr/>
          </a:p>
          <a:p>
            <a:pPr marL="342900" lvl="0" indent="-342931" algn="l" rtl="0">
              <a:spcBef>
                <a:spcPts val="351"/>
              </a:spcBef>
              <a:spcAft>
                <a:spcPts val="0"/>
              </a:spcAft>
              <a:buClr>
                <a:srgbClr val="595959"/>
              </a:buClr>
              <a:buSzPct val="100000"/>
              <a:buFont typeface="Arial"/>
              <a:buChar char="•"/>
            </a:pPr>
            <a:r>
              <a:rPr lang="en-US" sz="1900"/>
              <a:t>Pace at least 200 feet (70-75 steps) away from your sleeping site and hang your edibles and smellables in a bear bag in a tree or in bear canisters on the ground. </a:t>
            </a:r>
            <a:endParaRPr sz="1900"/>
          </a:p>
          <a:p>
            <a:pPr marL="347663" lvl="0" indent="-347663" algn="l" rtl="0">
              <a:spcBef>
                <a:spcPts val="333"/>
              </a:spcBef>
              <a:spcAft>
                <a:spcPts val="0"/>
              </a:spcAft>
              <a:buClr>
                <a:srgbClr val="595959"/>
              </a:buClr>
              <a:buSzPct val="100000"/>
              <a:buChar char="•"/>
            </a:pPr>
            <a:r>
              <a:rPr lang="en-US" sz="1800"/>
              <a:t>Pace at least 200 feet (70-75 steps) perpendicular to the line between sleeping and food areas and that’s where the cooking/dishwashing area goes.</a:t>
            </a:r>
            <a:endParaRPr/>
          </a:p>
          <a:p>
            <a:pPr marL="347663" lvl="0" indent="-347663" algn="l" rtl="0">
              <a:spcBef>
                <a:spcPts val="333"/>
              </a:spcBef>
              <a:spcAft>
                <a:spcPts val="0"/>
              </a:spcAft>
              <a:buClr>
                <a:srgbClr val="595959"/>
              </a:buClr>
              <a:buSzPct val="100000"/>
              <a:buChar char="•"/>
            </a:pPr>
            <a:r>
              <a:rPr lang="en-US" sz="1800"/>
              <a:t>Using the Bearmuda Triangle keeps you safely sleeping in your tent even if a bear comes into the area sniffing for dinner. </a:t>
            </a:r>
            <a:endParaRPr/>
          </a:p>
          <a:p>
            <a:pPr marL="342900" lvl="0" indent="-231330" algn="l" rtl="0">
              <a:spcBef>
                <a:spcPts val="351"/>
              </a:spcBef>
              <a:spcAft>
                <a:spcPts val="0"/>
              </a:spcAft>
              <a:buClr>
                <a:srgbClr val="595959"/>
              </a:buClr>
              <a:buSzPct val="100000"/>
              <a:buFont typeface="Arial"/>
              <a:buNone/>
            </a:pPr>
            <a:endParaRPr sz="1900"/>
          </a:p>
          <a:p>
            <a:pPr marL="342900" lvl="0" indent="-225425" algn="l" rtl="0">
              <a:spcBef>
                <a:spcPts val="370"/>
              </a:spcBef>
              <a:spcAft>
                <a:spcPts val="0"/>
              </a:spcAft>
              <a:buClr>
                <a:srgbClr val="595959"/>
              </a:buClr>
              <a:buSzPct val="100000"/>
              <a:buFont typeface="Arial"/>
              <a:buNone/>
            </a:pPr>
            <a:endParaRPr/>
          </a:p>
          <a:p>
            <a:pPr marL="342900" lvl="0" indent="-225425" algn="l" rtl="0">
              <a:spcBef>
                <a:spcPts val="370"/>
              </a:spcBef>
              <a:spcAft>
                <a:spcPts val="0"/>
              </a:spcAft>
              <a:buClr>
                <a:srgbClr val="595959"/>
              </a:buClr>
              <a:buSzPct val="100000"/>
              <a:buFont typeface="Arial"/>
              <a:buNone/>
            </a:pPr>
            <a:endParaRPr/>
          </a:p>
        </p:txBody>
      </p:sp>
      <p:pic>
        <p:nvPicPr>
          <p:cNvPr id="323" name="Google Shape;323;p43"/>
          <p:cNvPicPr preferRelativeResize="0"/>
          <p:nvPr/>
        </p:nvPicPr>
        <p:blipFill rotWithShape="1">
          <a:blip r:embed="rId3">
            <a:alphaModFix/>
          </a:blip>
          <a:srcRect l="12200" t="2751" r="12201" b="7476"/>
          <a:stretch/>
        </p:blipFill>
        <p:spPr>
          <a:xfrm>
            <a:off x="4427984" y="1268760"/>
            <a:ext cx="4646973" cy="367885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4"/>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Bear Canisters</a:t>
            </a:r>
            <a:endParaRPr/>
          </a:p>
        </p:txBody>
      </p:sp>
      <p:sp>
        <p:nvSpPr>
          <p:cNvPr id="329" name="Google Shape;329;p44"/>
          <p:cNvSpPr txBox="1">
            <a:spLocks noGrp="1"/>
          </p:cNvSpPr>
          <p:nvPr>
            <p:ph type="body" idx="1"/>
          </p:nvPr>
        </p:nvSpPr>
        <p:spPr>
          <a:xfrm>
            <a:off x="242640" y="3675334"/>
            <a:ext cx="8640960" cy="2651480"/>
          </a:xfrm>
          <a:prstGeom prst="rect">
            <a:avLst/>
          </a:prstGeom>
          <a:noFill/>
          <a:ln>
            <a:noFill/>
          </a:ln>
        </p:spPr>
        <p:txBody>
          <a:bodyPr spcFirstLastPara="1" wrap="square" lIns="91425" tIns="45700" rIns="91425" bIns="45700" anchor="t" anchorCtr="0">
            <a:normAutofit fontScale="85000" lnSpcReduction="10000"/>
          </a:bodyPr>
          <a:lstStyle/>
          <a:p>
            <a:pPr marL="342900" lvl="0" indent="-342900" algn="l" rtl="0">
              <a:spcBef>
                <a:spcPts val="0"/>
              </a:spcBef>
              <a:spcAft>
                <a:spcPts val="0"/>
              </a:spcAft>
              <a:buClr>
                <a:srgbClr val="595959"/>
              </a:buClr>
              <a:buSzPct val="100000"/>
              <a:buFont typeface="Arial"/>
              <a:buChar char="•"/>
            </a:pPr>
            <a:r>
              <a:rPr lang="en-US"/>
              <a:t>In many areas where bear-human conflict repeatedly occurs, use of bear-resistant containers has been made mandatory. </a:t>
            </a:r>
            <a:endParaRPr/>
          </a:p>
          <a:p>
            <a:pPr marL="342900" lvl="0" indent="-342900" algn="l" rtl="0">
              <a:spcBef>
                <a:spcPts val="340"/>
              </a:spcBef>
              <a:spcAft>
                <a:spcPts val="0"/>
              </a:spcAft>
              <a:buClr>
                <a:srgbClr val="595959"/>
              </a:buClr>
              <a:buSzPct val="100000"/>
              <a:buFont typeface="Arial"/>
              <a:buChar char="•"/>
            </a:pPr>
            <a:r>
              <a:rPr lang="en-US"/>
              <a:t>When the prize is your food and the setting is the wilderness, never bet against the bears. </a:t>
            </a:r>
            <a:endParaRPr/>
          </a:p>
          <a:p>
            <a:pPr marL="342900" lvl="0" indent="-342900" algn="l" rtl="0">
              <a:spcBef>
                <a:spcPts val="340"/>
              </a:spcBef>
              <a:spcAft>
                <a:spcPts val="0"/>
              </a:spcAft>
              <a:buClr>
                <a:srgbClr val="595959"/>
              </a:buClr>
              <a:buSzPct val="100000"/>
              <a:buFont typeface="Arial"/>
              <a:buChar char="•"/>
            </a:pPr>
            <a:r>
              <a:rPr lang="en-US"/>
              <a:t>Resourceful black bears, driven by a powerful sense of smell, have become some of the cagiest, most determined creatures on earth when it comes to snitching food from humans. </a:t>
            </a:r>
            <a:endParaRPr/>
          </a:p>
          <a:p>
            <a:pPr marL="342900" lvl="0" indent="-342900" algn="l" rtl="0">
              <a:spcBef>
                <a:spcPts val="340"/>
              </a:spcBef>
              <a:spcAft>
                <a:spcPts val="0"/>
              </a:spcAft>
              <a:buClr>
                <a:srgbClr val="595959"/>
              </a:buClr>
              <a:buSzPct val="100000"/>
              <a:buFont typeface="Arial"/>
              <a:buChar char="•"/>
            </a:pPr>
            <a:r>
              <a:rPr lang="en-US"/>
              <a:t>Increasingly drastic measures are needed to protect your food in some North American wilderness areas—and to protect bears from being put to death when their desire for human food makes them too aggressive. </a:t>
            </a:r>
            <a:endParaRPr/>
          </a:p>
          <a:p>
            <a:pPr marL="342900" lvl="0" indent="-342900" algn="l" rtl="0">
              <a:spcBef>
                <a:spcPts val="340"/>
              </a:spcBef>
              <a:spcAft>
                <a:spcPts val="0"/>
              </a:spcAft>
              <a:buClr>
                <a:srgbClr val="595959"/>
              </a:buClr>
              <a:buSzPct val="142857"/>
              <a:buFont typeface="Arial"/>
              <a:buChar char="•"/>
            </a:pPr>
            <a:r>
              <a:rPr lang="en-US"/>
              <a:t>Other than standing guard by your trail mix all night, the preferred solution is to store food inside a bear-resistant container. </a:t>
            </a:r>
            <a:endParaRPr sz="1400"/>
          </a:p>
          <a:p>
            <a:pPr marL="342900" lvl="0" indent="-234950" algn="l" rtl="0">
              <a:spcBef>
                <a:spcPts val="340"/>
              </a:spcBef>
              <a:spcAft>
                <a:spcPts val="0"/>
              </a:spcAft>
              <a:buClr>
                <a:srgbClr val="595959"/>
              </a:buClr>
              <a:buSzPct val="100000"/>
              <a:buFont typeface="Arial"/>
              <a:buNone/>
            </a:pPr>
            <a:endParaRPr/>
          </a:p>
        </p:txBody>
      </p:sp>
      <p:pic>
        <p:nvPicPr>
          <p:cNvPr id="330" name="Google Shape;330;p44"/>
          <p:cNvPicPr preferRelativeResize="0"/>
          <p:nvPr/>
        </p:nvPicPr>
        <p:blipFill rotWithShape="1">
          <a:blip r:embed="rId3">
            <a:alphaModFix/>
          </a:blip>
          <a:srcRect/>
          <a:stretch/>
        </p:blipFill>
        <p:spPr>
          <a:xfrm>
            <a:off x="285783" y="1124744"/>
            <a:ext cx="8572500" cy="23812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5"/>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Packing a Bear Canister</a:t>
            </a:r>
            <a:endParaRPr/>
          </a:p>
        </p:txBody>
      </p:sp>
      <p:sp>
        <p:nvSpPr>
          <p:cNvPr id="336" name="Google Shape;336;p45"/>
          <p:cNvSpPr txBox="1">
            <a:spLocks noGrp="1"/>
          </p:cNvSpPr>
          <p:nvPr>
            <p:ph type="body" idx="1"/>
          </p:nvPr>
        </p:nvSpPr>
        <p:spPr>
          <a:xfrm>
            <a:off x="251520" y="1340768"/>
            <a:ext cx="5472608" cy="5328592"/>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Clr>
                <a:srgbClr val="595959"/>
              </a:buClr>
              <a:buSzPct val="100000"/>
              <a:buFont typeface="Arial"/>
              <a:buChar char="•"/>
            </a:pPr>
            <a:r>
              <a:rPr lang="en-US"/>
              <a:t>With forethought and planning, it’s amazing how much food you can fit into a canister. </a:t>
            </a:r>
            <a:endParaRPr/>
          </a:p>
          <a:p>
            <a:pPr marL="342900" lvl="0" indent="-342900" algn="l" rtl="0">
              <a:spcBef>
                <a:spcPts val="370"/>
              </a:spcBef>
              <a:spcAft>
                <a:spcPts val="0"/>
              </a:spcAft>
              <a:buClr>
                <a:srgbClr val="595959"/>
              </a:buClr>
              <a:buSzPct val="100000"/>
              <a:buFont typeface="Arial"/>
              <a:buChar char="•"/>
            </a:pPr>
            <a:r>
              <a:rPr lang="en-US"/>
              <a:t>If you choose the right foods and repackage them into baggies or small containers, you can maximize canister space.  </a:t>
            </a:r>
            <a:endParaRPr/>
          </a:p>
          <a:p>
            <a:pPr marL="342900" lvl="0" indent="-342900" algn="l" rtl="0">
              <a:spcBef>
                <a:spcPts val="370"/>
              </a:spcBef>
              <a:spcAft>
                <a:spcPts val="0"/>
              </a:spcAft>
              <a:buClr>
                <a:srgbClr val="595959"/>
              </a:buClr>
              <a:buSzPct val="100000"/>
              <a:buFont typeface="Arial"/>
              <a:buChar char="•"/>
            </a:pPr>
            <a:r>
              <a:rPr lang="en-US"/>
              <a:t>By measuring out every meal, you can make sure you are not packing more than you need. </a:t>
            </a:r>
            <a:endParaRPr/>
          </a:p>
          <a:p>
            <a:pPr marL="342900" lvl="0" indent="-342900" algn="l" rtl="0">
              <a:spcBef>
                <a:spcPts val="370"/>
              </a:spcBef>
              <a:spcAft>
                <a:spcPts val="0"/>
              </a:spcAft>
              <a:buClr>
                <a:srgbClr val="595959"/>
              </a:buClr>
              <a:buSzPct val="100000"/>
              <a:buFont typeface="Arial"/>
              <a:buChar char="•"/>
            </a:pPr>
            <a:r>
              <a:rPr lang="en-US"/>
              <a:t>Remember, when you are using a canister ALL scented items – food, toiletries and garbage – must fit inside the canister </a:t>
            </a:r>
            <a:r>
              <a:rPr lang="en-US" i="1"/>
              <a:t>throughout your entire trip unless you are in attendance or actively preparing your food.</a:t>
            </a:r>
            <a:r>
              <a:rPr lang="en-US"/>
              <a:t> </a:t>
            </a:r>
            <a:endParaRPr/>
          </a:p>
          <a:p>
            <a:pPr marL="342900" lvl="0" indent="-342900" algn="l" rtl="0">
              <a:spcBef>
                <a:spcPts val="370"/>
              </a:spcBef>
              <a:spcAft>
                <a:spcPts val="0"/>
              </a:spcAft>
              <a:buClr>
                <a:srgbClr val="595959"/>
              </a:buClr>
              <a:buSzPct val="100000"/>
              <a:buFont typeface="Arial"/>
              <a:buChar char="•"/>
            </a:pPr>
            <a:r>
              <a:rPr lang="en-US"/>
              <a:t>At the trailhead, make sure that ALL food, trash, toiletries and scented items will fit inside the canister the first night. </a:t>
            </a:r>
            <a:endParaRPr/>
          </a:p>
          <a:p>
            <a:pPr marL="800100" lvl="1" indent="-342931" algn="l" rtl="0">
              <a:spcBef>
                <a:spcPts val="314"/>
              </a:spcBef>
              <a:spcAft>
                <a:spcPts val="0"/>
              </a:spcAft>
              <a:buClr>
                <a:srgbClr val="595959"/>
              </a:buClr>
              <a:buSzPct val="100000"/>
              <a:buChar char="–"/>
            </a:pPr>
            <a:r>
              <a:rPr lang="en-US" sz="1700"/>
              <a:t>Carry the first two meals outside of the canister: lunch and dinner. </a:t>
            </a:r>
            <a:endParaRPr/>
          </a:p>
          <a:p>
            <a:pPr marL="342900" lvl="0" indent="-342900" algn="l" rtl="0">
              <a:spcBef>
                <a:spcPts val="370"/>
              </a:spcBef>
              <a:spcAft>
                <a:spcPts val="0"/>
              </a:spcAft>
              <a:buClr>
                <a:srgbClr val="595959"/>
              </a:buClr>
              <a:buSzPct val="100000"/>
              <a:buFont typeface="Arial"/>
              <a:buChar char="•"/>
            </a:pPr>
            <a:r>
              <a:rPr lang="en-US"/>
              <a:t>Place the canister at least 200 feet from your tent (downwind if possible) in a depression or between rocks or logs so it cannot be rolled away. </a:t>
            </a:r>
            <a:endParaRPr/>
          </a:p>
          <a:p>
            <a:pPr marL="342900" lvl="0" indent="-225425" algn="l" rtl="0">
              <a:spcBef>
                <a:spcPts val="370"/>
              </a:spcBef>
              <a:spcAft>
                <a:spcPts val="0"/>
              </a:spcAft>
              <a:buClr>
                <a:srgbClr val="595959"/>
              </a:buClr>
              <a:buSzPct val="100000"/>
              <a:buFont typeface="Arial"/>
              <a:buNone/>
            </a:pPr>
            <a:endParaRPr/>
          </a:p>
        </p:txBody>
      </p:sp>
      <p:pic>
        <p:nvPicPr>
          <p:cNvPr id="337" name="Google Shape;337;p45"/>
          <p:cNvPicPr preferRelativeResize="0"/>
          <p:nvPr/>
        </p:nvPicPr>
        <p:blipFill rotWithShape="1">
          <a:blip r:embed="rId3">
            <a:alphaModFix/>
          </a:blip>
          <a:srcRect l="10099" r="12472"/>
          <a:stretch/>
        </p:blipFill>
        <p:spPr>
          <a:xfrm>
            <a:off x="5925816" y="1094828"/>
            <a:ext cx="2966666" cy="3501979"/>
          </a:xfrm>
          <a:prstGeom prst="rect">
            <a:avLst/>
          </a:prstGeom>
          <a:noFill/>
          <a:ln>
            <a:noFill/>
          </a:ln>
        </p:spPr>
      </p:pic>
      <p:pic>
        <p:nvPicPr>
          <p:cNvPr id="338" name="Google Shape;338;p45"/>
          <p:cNvPicPr preferRelativeResize="0"/>
          <p:nvPr/>
        </p:nvPicPr>
        <p:blipFill rotWithShape="1">
          <a:blip r:embed="rId4">
            <a:alphaModFix/>
          </a:blip>
          <a:srcRect/>
          <a:stretch/>
        </p:blipFill>
        <p:spPr>
          <a:xfrm>
            <a:off x="5925816" y="4662900"/>
            <a:ext cx="2966666" cy="197777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6"/>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Benefits of Using a Canister</a:t>
            </a:r>
            <a:endParaRPr/>
          </a:p>
        </p:txBody>
      </p:sp>
      <p:sp>
        <p:nvSpPr>
          <p:cNvPr id="344" name="Google Shape;344;p46"/>
          <p:cNvSpPr txBox="1">
            <a:spLocks noGrp="1"/>
          </p:cNvSpPr>
          <p:nvPr>
            <p:ph type="body" idx="1"/>
          </p:nvPr>
        </p:nvSpPr>
        <p:spPr>
          <a:xfrm>
            <a:off x="251520" y="1340768"/>
            <a:ext cx="4536504" cy="4739712"/>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just" rtl="0">
              <a:spcBef>
                <a:spcPts val="0"/>
              </a:spcBef>
              <a:spcAft>
                <a:spcPts val="0"/>
              </a:spcAft>
              <a:buClr>
                <a:srgbClr val="595959"/>
              </a:buClr>
              <a:buSzPct val="100000"/>
              <a:buChar char="•"/>
            </a:pPr>
            <a:r>
              <a:rPr lang="en-US"/>
              <a:t>Less stress, increased peace of mind. </a:t>
            </a:r>
            <a:endParaRPr/>
          </a:p>
          <a:p>
            <a:pPr marL="342900" lvl="0" indent="-342900" algn="just" rtl="0">
              <a:spcBef>
                <a:spcPts val="370"/>
              </a:spcBef>
              <a:spcAft>
                <a:spcPts val="0"/>
              </a:spcAft>
              <a:buClr>
                <a:srgbClr val="595959"/>
              </a:buClr>
              <a:buSzPct val="100000"/>
              <a:buChar char="•"/>
            </a:pPr>
            <a:r>
              <a:rPr lang="en-US"/>
              <a:t>More time at camp to relax instead of thinking of ways to store food.</a:t>
            </a:r>
            <a:endParaRPr/>
          </a:p>
          <a:p>
            <a:pPr marL="342900" lvl="0" indent="-342900" algn="just" rtl="0">
              <a:spcBef>
                <a:spcPts val="370"/>
              </a:spcBef>
              <a:spcAft>
                <a:spcPts val="0"/>
              </a:spcAft>
              <a:buClr>
                <a:srgbClr val="595959"/>
              </a:buClr>
              <a:buSzPct val="100000"/>
              <a:buChar char="•"/>
            </a:pPr>
            <a:r>
              <a:rPr lang="en-US"/>
              <a:t>Guaranteed food supply if bears or other animals visit your camp. </a:t>
            </a:r>
            <a:endParaRPr/>
          </a:p>
          <a:p>
            <a:pPr marL="342900" lvl="0" indent="-342900" algn="just" rtl="0">
              <a:spcBef>
                <a:spcPts val="370"/>
              </a:spcBef>
              <a:spcAft>
                <a:spcPts val="0"/>
              </a:spcAft>
              <a:buClr>
                <a:srgbClr val="595959"/>
              </a:buClr>
              <a:buSzPct val="100000"/>
              <a:buChar char="•"/>
            </a:pPr>
            <a:r>
              <a:rPr lang="en-US"/>
              <a:t>No aborted trips because bears ate your food.</a:t>
            </a:r>
            <a:endParaRPr/>
          </a:p>
          <a:p>
            <a:pPr marL="342900" lvl="0" indent="-342900" algn="just" rtl="0">
              <a:spcBef>
                <a:spcPts val="370"/>
              </a:spcBef>
              <a:spcAft>
                <a:spcPts val="0"/>
              </a:spcAft>
              <a:buClr>
                <a:srgbClr val="595959"/>
              </a:buClr>
              <a:buSzPct val="100000"/>
              <a:buChar char="•"/>
            </a:pPr>
            <a:r>
              <a:rPr lang="en-US"/>
              <a:t>Freedom to camp anywhere:  above tree line or away from food storage lockers.</a:t>
            </a:r>
            <a:endParaRPr/>
          </a:p>
          <a:p>
            <a:pPr marL="342900" lvl="0" indent="-342900" algn="just" rtl="0">
              <a:spcBef>
                <a:spcPts val="370"/>
              </a:spcBef>
              <a:spcAft>
                <a:spcPts val="0"/>
              </a:spcAft>
              <a:buClr>
                <a:srgbClr val="595959"/>
              </a:buClr>
              <a:buSzPct val="100000"/>
              <a:buChar char="•"/>
            </a:pPr>
            <a:r>
              <a:rPr lang="en-US"/>
              <a:t>No need to search for the right tree or carry ropes and food sacs for counter-balancing.</a:t>
            </a:r>
            <a:endParaRPr/>
          </a:p>
          <a:p>
            <a:pPr marL="342900" lvl="0" indent="-342900" algn="just" rtl="0">
              <a:spcBef>
                <a:spcPts val="370"/>
              </a:spcBef>
              <a:spcAft>
                <a:spcPts val="0"/>
              </a:spcAft>
              <a:buClr>
                <a:srgbClr val="595959"/>
              </a:buClr>
              <a:buSzPct val="100000"/>
              <a:buChar char="•"/>
            </a:pPr>
            <a:r>
              <a:rPr lang="en-US"/>
              <a:t>More time at camp to relax instead of thinking of ways to store food.</a:t>
            </a:r>
            <a:endParaRPr/>
          </a:p>
          <a:p>
            <a:pPr marL="342900" lvl="0" indent="-342900" algn="just" rtl="0">
              <a:spcBef>
                <a:spcPts val="370"/>
              </a:spcBef>
              <a:spcAft>
                <a:spcPts val="0"/>
              </a:spcAft>
              <a:buClr>
                <a:srgbClr val="595959"/>
              </a:buClr>
              <a:buSzPct val="100000"/>
              <a:buChar char="•"/>
            </a:pPr>
            <a:r>
              <a:rPr lang="en-US"/>
              <a:t>A small table to use, something to sit on.</a:t>
            </a:r>
            <a:endParaRPr/>
          </a:p>
          <a:p>
            <a:pPr marL="342900" lvl="0" indent="-342900" algn="just" rtl="0">
              <a:spcBef>
                <a:spcPts val="370"/>
              </a:spcBef>
              <a:spcAft>
                <a:spcPts val="0"/>
              </a:spcAft>
              <a:buClr>
                <a:srgbClr val="595959"/>
              </a:buClr>
              <a:buSzPct val="100000"/>
              <a:buChar char="•"/>
            </a:pPr>
            <a:r>
              <a:rPr lang="en-US"/>
              <a:t>Increased safety for you and protection of wild animals. </a:t>
            </a:r>
            <a:endParaRPr/>
          </a:p>
          <a:p>
            <a:pPr marL="342900" lvl="0" indent="-225425" algn="l" rtl="0">
              <a:spcBef>
                <a:spcPts val="370"/>
              </a:spcBef>
              <a:spcAft>
                <a:spcPts val="0"/>
              </a:spcAft>
              <a:buClr>
                <a:srgbClr val="595959"/>
              </a:buClr>
              <a:buSzPct val="100000"/>
              <a:buFont typeface="Arial"/>
              <a:buNone/>
            </a:pPr>
            <a:endParaRPr/>
          </a:p>
        </p:txBody>
      </p:sp>
      <p:pic>
        <p:nvPicPr>
          <p:cNvPr id="345" name="Google Shape;345;p46"/>
          <p:cNvPicPr preferRelativeResize="0"/>
          <p:nvPr/>
        </p:nvPicPr>
        <p:blipFill rotWithShape="1">
          <a:blip r:embed="rId3">
            <a:alphaModFix/>
          </a:blip>
          <a:srcRect/>
          <a:stretch/>
        </p:blipFill>
        <p:spPr>
          <a:xfrm>
            <a:off x="5292080" y="1196752"/>
            <a:ext cx="3617979" cy="2713484"/>
          </a:xfrm>
          <a:prstGeom prst="rect">
            <a:avLst/>
          </a:prstGeom>
          <a:noFill/>
          <a:ln>
            <a:noFill/>
          </a:ln>
        </p:spPr>
      </p:pic>
      <p:pic>
        <p:nvPicPr>
          <p:cNvPr id="346" name="Google Shape;346;p46"/>
          <p:cNvPicPr preferRelativeResize="0"/>
          <p:nvPr/>
        </p:nvPicPr>
        <p:blipFill rotWithShape="1">
          <a:blip r:embed="rId4">
            <a:alphaModFix/>
          </a:blip>
          <a:srcRect/>
          <a:stretch/>
        </p:blipFill>
        <p:spPr>
          <a:xfrm>
            <a:off x="5292080" y="4005064"/>
            <a:ext cx="3617979" cy="241198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grpSp>
        <p:nvGrpSpPr>
          <p:cNvPr id="351" name="Google Shape;351;p47"/>
          <p:cNvGrpSpPr/>
          <p:nvPr/>
        </p:nvGrpSpPr>
        <p:grpSpPr>
          <a:xfrm>
            <a:off x="1043608" y="2778246"/>
            <a:ext cx="3963050" cy="2566704"/>
            <a:chOff x="1928033" y="2286913"/>
            <a:chExt cx="4048123" cy="2566704"/>
          </a:xfrm>
        </p:grpSpPr>
        <p:sp>
          <p:nvSpPr>
            <p:cNvPr id="352" name="Google Shape;352;p47"/>
            <p:cNvSpPr txBox="1"/>
            <p:nvPr/>
          </p:nvSpPr>
          <p:spPr>
            <a:xfrm>
              <a:off x="3160006" y="2286913"/>
              <a:ext cx="158417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66A9B8"/>
                  </a:solidFill>
                  <a:latin typeface="Calibri"/>
                  <a:ea typeface="Calibri"/>
                  <a:cs typeface="Calibri"/>
                  <a:sym typeface="Calibri"/>
                </a:rPr>
                <a:t>03</a:t>
              </a:r>
              <a:endParaRPr sz="5400" b="1">
                <a:solidFill>
                  <a:srgbClr val="66A9B8"/>
                </a:solidFill>
                <a:latin typeface="Calibri"/>
                <a:ea typeface="Calibri"/>
                <a:cs typeface="Calibri"/>
                <a:sym typeface="Calibri"/>
              </a:endParaRPr>
            </a:p>
          </p:txBody>
        </p:sp>
        <p:sp>
          <p:nvSpPr>
            <p:cNvPr id="353" name="Google Shape;353;p47"/>
            <p:cNvSpPr txBox="1"/>
            <p:nvPr/>
          </p:nvSpPr>
          <p:spPr>
            <a:xfrm>
              <a:off x="1928033" y="3099291"/>
              <a:ext cx="4048123"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66A9B8"/>
                  </a:solidFill>
                  <a:latin typeface="Calibri"/>
                  <a:ea typeface="Calibri"/>
                  <a:cs typeface="Calibri"/>
                  <a:sym typeface="Calibri"/>
                </a:rPr>
                <a:t> </a:t>
              </a:r>
              <a:r>
                <a:rPr lang="en-US" sz="5400" b="1">
                  <a:solidFill>
                    <a:srgbClr val="66A9B8"/>
                  </a:solidFill>
                  <a:latin typeface="Calibri"/>
                  <a:ea typeface="Calibri"/>
                  <a:cs typeface="Calibri"/>
                  <a:sym typeface="Calibri"/>
                </a:rPr>
                <a:t>Backpacking Etiquette</a:t>
              </a:r>
              <a:endParaRPr sz="5400" b="1">
                <a:solidFill>
                  <a:srgbClr val="66A9B8"/>
                </a:solidFill>
                <a:latin typeface="Calibri"/>
                <a:ea typeface="Calibri"/>
                <a:cs typeface="Calibri"/>
                <a:sym typeface="Calibri"/>
              </a:endParaRPr>
            </a:p>
          </p:txBody>
        </p:sp>
        <p:sp>
          <p:nvSpPr>
            <p:cNvPr id="354" name="Google Shape;354;p47"/>
            <p:cNvSpPr/>
            <p:nvPr/>
          </p:nvSpPr>
          <p:spPr>
            <a:xfrm>
              <a:off x="3331591" y="3321194"/>
              <a:ext cx="2502024" cy="246221"/>
            </a:xfrm>
            <a:prstGeom prst="rect">
              <a:avLst/>
            </a:prstGeom>
            <a:noFill/>
            <a:ln>
              <a:noFill/>
            </a:ln>
          </p:spPr>
          <p:txBody>
            <a:bodyPr spcFirstLastPara="1" wrap="square" lIns="91425" tIns="45700" rIns="91425" bIns="45700" anchor="t" anchorCtr="0">
              <a:noAutofit/>
            </a:bodyPr>
            <a:lstStyle/>
            <a:p>
              <a:pPr marL="0" marR="0" lvl="0" indent="0" algn="ctr" rtl="0">
                <a:lnSpc>
                  <a:spcPct val="109090"/>
                </a:lnSpc>
                <a:spcBef>
                  <a:spcPts val="0"/>
                </a:spcBef>
                <a:spcAft>
                  <a:spcPts val="0"/>
                </a:spcAft>
                <a:buNone/>
              </a:pPr>
              <a:endParaRPr sz="1100">
                <a:solidFill>
                  <a:schemeClr val="lt1"/>
                </a:solidFill>
                <a:latin typeface="Calibri"/>
                <a:ea typeface="Calibri"/>
                <a:cs typeface="Calibri"/>
                <a:sym typeface="Calibri"/>
              </a:endParaRPr>
            </a:p>
          </p:txBody>
        </p:sp>
      </p:grpSp>
      <p:sp>
        <p:nvSpPr>
          <p:cNvPr id="355" name="Google Shape;355;p47"/>
          <p:cNvSpPr txBox="1"/>
          <p:nvPr/>
        </p:nvSpPr>
        <p:spPr>
          <a:xfrm>
            <a:off x="5364088" y="3276768"/>
            <a:ext cx="2520280" cy="1569660"/>
          </a:xfrm>
          <a:prstGeom prst="rect">
            <a:avLst/>
          </a:prstGeom>
          <a:noFill/>
          <a:ln>
            <a:noFill/>
          </a:ln>
        </p:spPr>
        <p:txBody>
          <a:bodyPr spcFirstLastPara="1" wrap="square" lIns="91425" tIns="45700" rIns="91425" bIns="45700" anchor="t" anchorCtr="0">
            <a:spAutoFit/>
          </a:bodyPr>
          <a:lstStyle/>
          <a:p>
            <a:pPr marL="347663" marR="0" lvl="0" indent="-347663" algn="l" rtl="0">
              <a:lnSpc>
                <a:spcPct val="20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Duty Roster</a:t>
            </a:r>
            <a:endParaRPr sz="2400">
              <a:solidFill>
                <a:schemeClr val="lt1"/>
              </a:solidFill>
              <a:latin typeface="Calibri"/>
              <a:ea typeface="Calibri"/>
              <a:cs typeface="Calibri"/>
              <a:sym typeface="Calibri"/>
            </a:endParaRPr>
          </a:p>
          <a:p>
            <a:pPr marL="347663" marR="0" lvl="0" indent="-347663" algn="l" rtl="0">
              <a:lnSpc>
                <a:spcPct val="20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The Finer Points</a:t>
            </a:r>
            <a:endParaRPr sz="2400">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8"/>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Duty Roster</a:t>
            </a:r>
            <a:endParaRPr/>
          </a:p>
        </p:txBody>
      </p:sp>
      <p:graphicFrame>
        <p:nvGraphicFramePr>
          <p:cNvPr id="361" name="Google Shape;361;p48"/>
          <p:cNvGraphicFramePr/>
          <p:nvPr/>
        </p:nvGraphicFramePr>
        <p:xfrm>
          <a:off x="250825" y="1341438"/>
          <a:ext cx="3000000" cy="3000000"/>
        </p:xfrm>
        <a:graphic>
          <a:graphicData uri="http://schemas.openxmlformats.org/drawingml/2006/table">
            <a:tbl>
              <a:tblPr firstRow="1" bandRow="1">
                <a:noFill/>
                <a:tableStyleId>{5A7FF9AE-F0B3-4B22-8F99-9C90CDA77B29}</a:tableStyleId>
              </a:tblPr>
              <a:tblGrid>
                <a:gridCol w="1440850"/>
                <a:gridCol w="1028775"/>
                <a:gridCol w="1028775"/>
                <a:gridCol w="1028775"/>
                <a:gridCol w="1028775"/>
                <a:gridCol w="1028775"/>
                <a:gridCol w="1028775"/>
                <a:gridCol w="1028775"/>
              </a:tblGrid>
              <a:tr h="301225">
                <a:tc gridSpan="8">
                  <a:txBody>
                    <a:bodyPr/>
                    <a:lstStyle/>
                    <a:p>
                      <a:pPr marL="0" marR="0" lvl="0" indent="0" algn="l" rtl="0">
                        <a:spcBef>
                          <a:spcPts val="0"/>
                        </a:spcBef>
                        <a:spcAft>
                          <a:spcPts val="0"/>
                        </a:spcAft>
                        <a:buNone/>
                      </a:pPr>
                      <a:r>
                        <a:rPr lang="en-US" sz="1400" b="1">
                          <a:solidFill>
                            <a:schemeClr val="dk1"/>
                          </a:solidFill>
                          <a:latin typeface="Calibri"/>
                          <a:ea typeface="Calibri"/>
                          <a:cs typeface="Calibri"/>
                          <a:sym typeface="Calibri"/>
                        </a:rPr>
                        <a:t>Crew Leaders:</a:t>
                      </a:r>
                      <a:endParaRPr sz="1400" b="1">
                        <a:solidFill>
                          <a:schemeClr val="dk1"/>
                        </a:solidFill>
                        <a:latin typeface="Calibri"/>
                        <a:ea typeface="Calibri"/>
                        <a:cs typeface="Calibri"/>
                        <a:sym typeface="Calibri"/>
                      </a:endParaRPr>
                    </a:p>
                  </a:txBody>
                  <a:tcPr marL="68575" marR="68575" marT="0" marB="0" anchor="ctr">
                    <a:solidFill>
                      <a:srgbClr val="D0D8E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1225">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nchor="ctr">
                    <a:solidFill>
                      <a:schemeClr val="accent1"/>
                    </a:solidFill>
                  </a:tcPr>
                </a:tc>
                <a:tc>
                  <a:txBody>
                    <a:bodyPr/>
                    <a:lstStyle/>
                    <a:p>
                      <a:pPr marL="0" marR="0" lvl="0" indent="0" algn="ctr" rtl="0">
                        <a:spcBef>
                          <a:spcPts val="0"/>
                        </a:spcBef>
                        <a:spcAft>
                          <a:spcPts val="0"/>
                        </a:spcAft>
                        <a:buNone/>
                      </a:pPr>
                      <a:r>
                        <a:rPr lang="en-US" sz="1400" b="1">
                          <a:solidFill>
                            <a:schemeClr val="lt1"/>
                          </a:solidFill>
                        </a:rPr>
                        <a:t>Day 1</a:t>
                      </a:r>
                      <a:endParaRPr sz="1400" b="1">
                        <a:solidFill>
                          <a:schemeClr val="lt1"/>
                        </a:solidFill>
                        <a:latin typeface="Times New Roman"/>
                        <a:ea typeface="Times New Roman"/>
                        <a:cs typeface="Times New Roman"/>
                        <a:sym typeface="Times New Roman"/>
                      </a:endParaRPr>
                    </a:p>
                  </a:txBody>
                  <a:tcPr marL="68575" marR="68575" marT="0" marB="0" anchor="ctr">
                    <a:solidFill>
                      <a:schemeClr val="accent1"/>
                    </a:solidFill>
                  </a:tcPr>
                </a:tc>
                <a:tc>
                  <a:txBody>
                    <a:bodyPr/>
                    <a:lstStyle/>
                    <a:p>
                      <a:pPr marL="0" marR="0" lvl="0" indent="0" algn="ctr" rtl="0">
                        <a:spcBef>
                          <a:spcPts val="0"/>
                        </a:spcBef>
                        <a:spcAft>
                          <a:spcPts val="0"/>
                        </a:spcAft>
                        <a:buNone/>
                      </a:pPr>
                      <a:r>
                        <a:rPr lang="en-US" sz="1400" b="1">
                          <a:solidFill>
                            <a:schemeClr val="lt1"/>
                          </a:solidFill>
                        </a:rPr>
                        <a:t>Day 2</a:t>
                      </a:r>
                      <a:endParaRPr sz="1400" b="1">
                        <a:solidFill>
                          <a:schemeClr val="lt1"/>
                        </a:solidFill>
                        <a:latin typeface="Times New Roman"/>
                        <a:ea typeface="Times New Roman"/>
                        <a:cs typeface="Times New Roman"/>
                        <a:sym typeface="Times New Roman"/>
                      </a:endParaRPr>
                    </a:p>
                  </a:txBody>
                  <a:tcPr marL="68575" marR="68575" marT="0" marB="0" anchor="ctr">
                    <a:solidFill>
                      <a:schemeClr val="accent1"/>
                    </a:solidFill>
                  </a:tcPr>
                </a:tc>
                <a:tc>
                  <a:txBody>
                    <a:bodyPr/>
                    <a:lstStyle/>
                    <a:p>
                      <a:pPr marL="0" marR="0" lvl="0" indent="0" algn="ctr" rtl="0">
                        <a:spcBef>
                          <a:spcPts val="0"/>
                        </a:spcBef>
                        <a:spcAft>
                          <a:spcPts val="0"/>
                        </a:spcAft>
                        <a:buNone/>
                      </a:pPr>
                      <a:r>
                        <a:rPr lang="en-US" sz="1400" b="1">
                          <a:solidFill>
                            <a:schemeClr val="lt1"/>
                          </a:solidFill>
                        </a:rPr>
                        <a:t>Day 3</a:t>
                      </a:r>
                      <a:endParaRPr sz="1400" b="1">
                        <a:solidFill>
                          <a:schemeClr val="lt1"/>
                        </a:solidFill>
                        <a:latin typeface="Times New Roman"/>
                        <a:ea typeface="Times New Roman"/>
                        <a:cs typeface="Times New Roman"/>
                        <a:sym typeface="Times New Roman"/>
                      </a:endParaRPr>
                    </a:p>
                  </a:txBody>
                  <a:tcPr marL="68575" marR="68575" marT="0" marB="0" anchor="ctr">
                    <a:solidFill>
                      <a:schemeClr val="accent1"/>
                    </a:solidFill>
                  </a:tcPr>
                </a:tc>
                <a:tc>
                  <a:txBody>
                    <a:bodyPr/>
                    <a:lstStyle/>
                    <a:p>
                      <a:pPr marL="0" marR="0" lvl="0" indent="0" algn="ctr" rtl="0">
                        <a:spcBef>
                          <a:spcPts val="0"/>
                        </a:spcBef>
                        <a:spcAft>
                          <a:spcPts val="0"/>
                        </a:spcAft>
                        <a:buNone/>
                      </a:pPr>
                      <a:r>
                        <a:rPr lang="en-US" sz="1400" b="1">
                          <a:solidFill>
                            <a:schemeClr val="lt1"/>
                          </a:solidFill>
                        </a:rPr>
                        <a:t>Day 4</a:t>
                      </a:r>
                      <a:endParaRPr sz="1400" b="1">
                        <a:solidFill>
                          <a:schemeClr val="lt1"/>
                        </a:solidFill>
                        <a:latin typeface="Times New Roman"/>
                        <a:ea typeface="Times New Roman"/>
                        <a:cs typeface="Times New Roman"/>
                        <a:sym typeface="Times New Roman"/>
                      </a:endParaRPr>
                    </a:p>
                  </a:txBody>
                  <a:tcPr marL="68575" marR="68575" marT="0" marB="0" anchor="ctr">
                    <a:solidFill>
                      <a:schemeClr val="accent1"/>
                    </a:solidFill>
                  </a:tcPr>
                </a:tc>
                <a:tc>
                  <a:txBody>
                    <a:bodyPr/>
                    <a:lstStyle/>
                    <a:p>
                      <a:pPr marL="0" marR="0" lvl="0" indent="0" algn="ctr" rtl="0">
                        <a:spcBef>
                          <a:spcPts val="0"/>
                        </a:spcBef>
                        <a:spcAft>
                          <a:spcPts val="0"/>
                        </a:spcAft>
                        <a:buNone/>
                      </a:pPr>
                      <a:r>
                        <a:rPr lang="en-US" sz="1400" b="1">
                          <a:solidFill>
                            <a:schemeClr val="lt1"/>
                          </a:solidFill>
                        </a:rPr>
                        <a:t>Day 5</a:t>
                      </a:r>
                      <a:endParaRPr sz="1400" b="1">
                        <a:solidFill>
                          <a:schemeClr val="lt1"/>
                        </a:solidFill>
                        <a:latin typeface="Times New Roman"/>
                        <a:ea typeface="Times New Roman"/>
                        <a:cs typeface="Times New Roman"/>
                        <a:sym typeface="Times New Roman"/>
                      </a:endParaRPr>
                    </a:p>
                  </a:txBody>
                  <a:tcPr marL="68575" marR="68575" marT="0" marB="0" anchor="ctr">
                    <a:solidFill>
                      <a:schemeClr val="accent1"/>
                    </a:solidFill>
                  </a:tcPr>
                </a:tc>
                <a:tc>
                  <a:txBody>
                    <a:bodyPr/>
                    <a:lstStyle/>
                    <a:p>
                      <a:pPr marL="0" marR="0" lvl="0" indent="0" algn="ctr" rtl="0">
                        <a:spcBef>
                          <a:spcPts val="0"/>
                        </a:spcBef>
                        <a:spcAft>
                          <a:spcPts val="0"/>
                        </a:spcAft>
                        <a:buNone/>
                      </a:pPr>
                      <a:r>
                        <a:rPr lang="en-US" sz="1400" b="1">
                          <a:solidFill>
                            <a:schemeClr val="lt1"/>
                          </a:solidFill>
                        </a:rPr>
                        <a:t>Day 6</a:t>
                      </a:r>
                      <a:endParaRPr sz="1400" b="1">
                        <a:solidFill>
                          <a:schemeClr val="lt1"/>
                        </a:solidFill>
                        <a:latin typeface="Times New Roman"/>
                        <a:ea typeface="Times New Roman"/>
                        <a:cs typeface="Times New Roman"/>
                        <a:sym typeface="Times New Roman"/>
                      </a:endParaRPr>
                    </a:p>
                  </a:txBody>
                  <a:tcPr marL="68575" marR="68575" marT="0" marB="0" anchor="ctr">
                    <a:solidFill>
                      <a:schemeClr val="accent1"/>
                    </a:solidFill>
                  </a:tcPr>
                </a:tc>
                <a:tc>
                  <a:txBody>
                    <a:bodyPr/>
                    <a:lstStyle/>
                    <a:p>
                      <a:pPr marL="0" marR="0" lvl="0" indent="0" algn="ctr" rtl="0">
                        <a:spcBef>
                          <a:spcPts val="0"/>
                        </a:spcBef>
                        <a:spcAft>
                          <a:spcPts val="0"/>
                        </a:spcAft>
                        <a:buNone/>
                      </a:pPr>
                      <a:r>
                        <a:rPr lang="en-US" sz="1400" b="1">
                          <a:solidFill>
                            <a:schemeClr val="lt1"/>
                          </a:solidFill>
                        </a:rPr>
                        <a:t>Day 7</a:t>
                      </a:r>
                      <a:endParaRPr sz="1400" b="1">
                        <a:solidFill>
                          <a:schemeClr val="lt1"/>
                        </a:solidFill>
                        <a:latin typeface="Times New Roman"/>
                        <a:ea typeface="Times New Roman"/>
                        <a:cs typeface="Times New Roman"/>
                        <a:sym typeface="Times New Roman"/>
                      </a:endParaRPr>
                    </a:p>
                  </a:txBody>
                  <a:tcPr marL="68575" marR="68575" marT="0" marB="0" anchor="ctr">
                    <a:solidFill>
                      <a:schemeClr val="accent1"/>
                    </a:solidFill>
                  </a:tcPr>
                </a:tc>
              </a:tr>
              <a:tr h="301225">
                <a:tc>
                  <a:txBody>
                    <a:bodyPr/>
                    <a:lstStyle/>
                    <a:p>
                      <a:pPr marL="0" marR="0" lvl="0" indent="0" algn="l" rtl="0">
                        <a:spcBef>
                          <a:spcPts val="0"/>
                        </a:spcBef>
                        <a:spcAft>
                          <a:spcPts val="0"/>
                        </a:spcAft>
                        <a:buNone/>
                      </a:pPr>
                      <a:r>
                        <a:rPr lang="en-US" sz="1400" b="1">
                          <a:solidFill>
                            <a:schemeClr val="lt1"/>
                          </a:solidFill>
                        </a:rPr>
                        <a:t>Navigator</a:t>
                      </a:r>
                      <a:endParaRPr sz="1400" b="1">
                        <a:solidFill>
                          <a:schemeClr val="lt1"/>
                        </a:solidFill>
                        <a:latin typeface="Times New Roman"/>
                        <a:ea typeface="Times New Roman"/>
                        <a:cs typeface="Times New Roman"/>
                        <a:sym typeface="Times New Roman"/>
                      </a:endParaRPr>
                    </a:p>
                  </a:txBody>
                  <a:tcPr marL="68575" marR="68575" marT="0" marB="0" anchor="ctr">
                    <a:solidFill>
                      <a:schemeClr val="accent1"/>
                    </a:solidFill>
                  </a:tcPr>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r>
              <a:tr h="301225">
                <a:tc>
                  <a:txBody>
                    <a:bodyPr/>
                    <a:lstStyle/>
                    <a:p>
                      <a:pPr marL="0" marR="0" lvl="0" indent="0" algn="l" rtl="0">
                        <a:spcBef>
                          <a:spcPts val="0"/>
                        </a:spcBef>
                        <a:spcAft>
                          <a:spcPts val="0"/>
                        </a:spcAft>
                        <a:buNone/>
                      </a:pPr>
                      <a:r>
                        <a:rPr lang="en-US" sz="1400" b="1">
                          <a:solidFill>
                            <a:schemeClr val="lt1"/>
                          </a:solidFill>
                        </a:rPr>
                        <a:t>Trashman</a:t>
                      </a:r>
                      <a:endParaRPr sz="1400" b="1">
                        <a:solidFill>
                          <a:schemeClr val="lt1"/>
                        </a:solidFill>
                        <a:latin typeface="Times New Roman"/>
                        <a:ea typeface="Times New Roman"/>
                        <a:cs typeface="Times New Roman"/>
                        <a:sym typeface="Times New Roman"/>
                      </a:endParaRPr>
                    </a:p>
                  </a:txBody>
                  <a:tcPr marL="68575" marR="68575" marT="0" marB="0" anchor="ctr">
                    <a:solidFill>
                      <a:schemeClr val="accent1"/>
                    </a:solidFill>
                  </a:tcPr>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solidFill>
                      <a:srgbClr val="D0D8E8"/>
                    </a:solidFill>
                  </a:tcPr>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r>
              <a:tr h="301225">
                <a:tc>
                  <a:txBody>
                    <a:bodyPr/>
                    <a:lstStyle/>
                    <a:p>
                      <a:pPr marL="0" marR="0" lvl="0" indent="0" algn="l" rtl="0">
                        <a:spcBef>
                          <a:spcPts val="0"/>
                        </a:spcBef>
                        <a:spcAft>
                          <a:spcPts val="0"/>
                        </a:spcAft>
                        <a:buNone/>
                      </a:pPr>
                      <a:r>
                        <a:rPr lang="en-US" sz="1400" b="1">
                          <a:solidFill>
                            <a:schemeClr val="lt1"/>
                          </a:solidFill>
                        </a:rPr>
                        <a:t>Fireman</a:t>
                      </a:r>
                      <a:endParaRPr sz="1400" b="1">
                        <a:solidFill>
                          <a:schemeClr val="lt1"/>
                        </a:solidFill>
                        <a:latin typeface="Times New Roman"/>
                        <a:ea typeface="Times New Roman"/>
                        <a:cs typeface="Times New Roman"/>
                        <a:sym typeface="Times New Roman"/>
                      </a:endParaRPr>
                    </a:p>
                  </a:txBody>
                  <a:tcPr marL="68575" marR="68575" marT="0" marB="0" anchor="ctr">
                    <a:solidFill>
                      <a:schemeClr val="accent1"/>
                    </a:solidFill>
                  </a:tcPr>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r>
              <a:tr h="301225">
                <a:tc>
                  <a:txBody>
                    <a:bodyPr/>
                    <a:lstStyle/>
                    <a:p>
                      <a:pPr marL="0" marR="0" lvl="0" indent="0" algn="l" rtl="0">
                        <a:spcBef>
                          <a:spcPts val="0"/>
                        </a:spcBef>
                        <a:spcAft>
                          <a:spcPts val="0"/>
                        </a:spcAft>
                        <a:buNone/>
                      </a:pPr>
                      <a:r>
                        <a:rPr lang="en-US" sz="1400" b="1">
                          <a:solidFill>
                            <a:schemeClr val="lt1"/>
                          </a:solidFill>
                        </a:rPr>
                        <a:t>AM Waterman 1</a:t>
                      </a:r>
                      <a:endParaRPr sz="1400" b="1">
                        <a:solidFill>
                          <a:schemeClr val="lt1"/>
                        </a:solidFill>
                        <a:latin typeface="Times New Roman"/>
                        <a:ea typeface="Times New Roman"/>
                        <a:cs typeface="Times New Roman"/>
                        <a:sym typeface="Times New Roman"/>
                      </a:endParaRPr>
                    </a:p>
                  </a:txBody>
                  <a:tcPr marL="68575" marR="68575" marT="0" marB="0" anchor="ctr">
                    <a:solidFill>
                      <a:schemeClr val="accent1"/>
                    </a:solidFill>
                  </a:tcPr>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r>
              <a:tr h="301225">
                <a:tc>
                  <a:txBody>
                    <a:bodyPr/>
                    <a:lstStyle/>
                    <a:p>
                      <a:pPr marL="0" marR="0" lvl="0" indent="0" algn="l" rtl="0">
                        <a:spcBef>
                          <a:spcPts val="0"/>
                        </a:spcBef>
                        <a:spcAft>
                          <a:spcPts val="0"/>
                        </a:spcAft>
                        <a:buNone/>
                      </a:pPr>
                      <a:r>
                        <a:rPr lang="en-US" sz="1400" b="1">
                          <a:solidFill>
                            <a:schemeClr val="lt1"/>
                          </a:solidFill>
                        </a:rPr>
                        <a:t>AM Waterman 2</a:t>
                      </a:r>
                      <a:endParaRPr sz="1400" b="1">
                        <a:solidFill>
                          <a:schemeClr val="lt1"/>
                        </a:solidFill>
                        <a:latin typeface="Times New Roman"/>
                        <a:ea typeface="Times New Roman"/>
                        <a:cs typeface="Times New Roman"/>
                        <a:sym typeface="Times New Roman"/>
                      </a:endParaRPr>
                    </a:p>
                  </a:txBody>
                  <a:tcPr marL="68575" marR="68575" marT="0" marB="0" anchor="ctr">
                    <a:solidFill>
                      <a:schemeClr val="accent1"/>
                    </a:solidFill>
                  </a:tcPr>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r>
              <a:tr h="301225">
                <a:tc>
                  <a:txBody>
                    <a:bodyPr/>
                    <a:lstStyle/>
                    <a:p>
                      <a:pPr marL="0" marR="0" lvl="0" indent="0" algn="l" rtl="0">
                        <a:spcBef>
                          <a:spcPts val="0"/>
                        </a:spcBef>
                        <a:spcAft>
                          <a:spcPts val="0"/>
                        </a:spcAft>
                        <a:buNone/>
                      </a:pPr>
                      <a:r>
                        <a:rPr lang="en-US" sz="1400" b="1">
                          <a:solidFill>
                            <a:schemeClr val="lt1"/>
                          </a:solidFill>
                        </a:rPr>
                        <a:t>AM Cook</a:t>
                      </a:r>
                      <a:endParaRPr sz="1400" b="1">
                        <a:solidFill>
                          <a:schemeClr val="lt1"/>
                        </a:solidFill>
                        <a:latin typeface="Times New Roman"/>
                        <a:ea typeface="Times New Roman"/>
                        <a:cs typeface="Times New Roman"/>
                        <a:sym typeface="Times New Roman"/>
                      </a:endParaRPr>
                    </a:p>
                  </a:txBody>
                  <a:tcPr marL="68575" marR="68575" marT="0" marB="0" anchor="ctr">
                    <a:solidFill>
                      <a:schemeClr val="accent1"/>
                    </a:solidFill>
                  </a:tcPr>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r>
              <a:tr h="301225">
                <a:tc>
                  <a:txBody>
                    <a:bodyPr/>
                    <a:lstStyle/>
                    <a:p>
                      <a:pPr marL="0" marR="0" lvl="0" indent="0" algn="l" rtl="0">
                        <a:spcBef>
                          <a:spcPts val="0"/>
                        </a:spcBef>
                        <a:spcAft>
                          <a:spcPts val="0"/>
                        </a:spcAft>
                        <a:buNone/>
                      </a:pPr>
                      <a:r>
                        <a:rPr lang="en-US" sz="1400" b="1">
                          <a:solidFill>
                            <a:schemeClr val="lt1"/>
                          </a:solidFill>
                        </a:rPr>
                        <a:t>PM Waterman 1</a:t>
                      </a:r>
                      <a:endParaRPr sz="1400" b="1">
                        <a:solidFill>
                          <a:schemeClr val="lt1"/>
                        </a:solidFill>
                        <a:latin typeface="Times New Roman"/>
                        <a:ea typeface="Times New Roman"/>
                        <a:cs typeface="Times New Roman"/>
                        <a:sym typeface="Times New Roman"/>
                      </a:endParaRPr>
                    </a:p>
                  </a:txBody>
                  <a:tcPr marL="68575" marR="68575" marT="0" marB="0" anchor="ctr">
                    <a:solidFill>
                      <a:schemeClr val="accent1"/>
                    </a:solidFill>
                  </a:tcPr>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r>
              <a:tr h="301225">
                <a:tc>
                  <a:txBody>
                    <a:bodyPr/>
                    <a:lstStyle/>
                    <a:p>
                      <a:pPr marL="0" marR="0" lvl="0" indent="0" algn="l" rtl="0">
                        <a:spcBef>
                          <a:spcPts val="0"/>
                        </a:spcBef>
                        <a:spcAft>
                          <a:spcPts val="0"/>
                        </a:spcAft>
                        <a:buNone/>
                      </a:pPr>
                      <a:r>
                        <a:rPr lang="en-US" sz="1400" b="1">
                          <a:solidFill>
                            <a:schemeClr val="lt1"/>
                          </a:solidFill>
                        </a:rPr>
                        <a:t>PM Waterman 2</a:t>
                      </a:r>
                      <a:endParaRPr sz="1400" b="1">
                        <a:solidFill>
                          <a:schemeClr val="lt1"/>
                        </a:solidFill>
                        <a:latin typeface="Times New Roman"/>
                        <a:ea typeface="Times New Roman"/>
                        <a:cs typeface="Times New Roman"/>
                        <a:sym typeface="Times New Roman"/>
                      </a:endParaRPr>
                    </a:p>
                  </a:txBody>
                  <a:tcPr marL="68575" marR="68575" marT="0" marB="0" anchor="ctr">
                    <a:solidFill>
                      <a:schemeClr val="accent1"/>
                    </a:solidFill>
                  </a:tcPr>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r>
              <a:tr h="301225">
                <a:tc>
                  <a:txBody>
                    <a:bodyPr/>
                    <a:lstStyle/>
                    <a:p>
                      <a:pPr marL="0" marR="0" lvl="0" indent="0" algn="l" rtl="0">
                        <a:spcBef>
                          <a:spcPts val="0"/>
                        </a:spcBef>
                        <a:spcAft>
                          <a:spcPts val="0"/>
                        </a:spcAft>
                        <a:buNone/>
                      </a:pPr>
                      <a:r>
                        <a:rPr lang="en-US" sz="1400" b="1">
                          <a:solidFill>
                            <a:schemeClr val="lt1"/>
                          </a:solidFill>
                        </a:rPr>
                        <a:t>Mr. Clean</a:t>
                      </a:r>
                      <a:endParaRPr sz="1400" b="1">
                        <a:solidFill>
                          <a:schemeClr val="lt1"/>
                        </a:solidFill>
                        <a:latin typeface="Times New Roman"/>
                        <a:ea typeface="Times New Roman"/>
                        <a:cs typeface="Times New Roman"/>
                        <a:sym typeface="Times New Roman"/>
                      </a:endParaRPr>
                    </a:p>
                  </a:txBody>
                  <a:tcPr marL="68575" marR="68575" marT="0" marB="0" anchor="ctr">
                    <a:solidFill>
                      <a:schemeClr val="accent1"/>
                    </a:solidFill>
                  </a:tcPr>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r>
              <a:tr h="301225">
                <a:tc>
                  <a:txBody>
                    <a:bodyPr/>
                    <a:lstStyle/>
                    <a:p>
                      <a:pPr marL="0" marR="0" lvl="0" indent="0" algn="l" rtl="0">
                        <a:spcBef>
                          <a:spcPts val="0"/>
                        </a:spcBef>
                        <a:spcAft>
                          <a:spcPts val="0"/>
                        </a:spcAft>
                        <a:buNone/>
                      </a:pPr>
                      <a:r>
                        <a:rPr lang="en-US" sz="1400" b="1">
                          <a:solidFill>
                            <a:schemeClr val="lt1"/>
                          </a:solidFill>
                        </a:rPr>
                        <a:t>PM Cook 1</a:t>
                      </a:r>
                      <a:endParaRPr sz="1400" b="1">
                        <a:solidFill>
                          <a:schemeClr val="lt1"/>
                        </a:solidFill>
                        <a:latin typeface="Times New Roman"/>
                        <a:ea typeface="Times New Roman"/>
                        <a:cs typeface="Times New Roman"/>
                        <a:sym typeface="Times New Roman"/>
                      </a:endParaRPr>
                    </a:p>
                  </a:txBody>
                  <a:tcPr marL="68575" marR="68575" marT="0" marB="0" anchor="ctr">
                    <a:solidFill>
                      <a:schemeClr val="accent1"/>
                    </a:solidFill>
                  </a:tcPr>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r>
              <a:tr h="301225">
                <a:tc>
                  <a:txBody>
                    <a:bodyPr/>
                    <a:lstStyle/>
                    <a:p>
                      <a:pPr marL="0" marR="0" lvl="0" indent="0" algn="l" rtl="0">
                        <a:spcBef>
                          <a:spcPts val="0"/>
                        </a:spcBef>
                        <a:spcAft>
                          <a:spcPts val="0"/>
                        </a:spcAft>
                        <a:buNone/>
                      </a:pPr>
                      <a:r>
                        <a:rPr lang="en-US" sz="1400" b="1">
                          <a:solidFill>
                            <a:schemeClr val="lt1"/>
                          </a:solidFill>
                        </a:rPr>
                        <a:t>PM Cook 2</a:t>
                      </a:r>
                      <a:endParaRPr sz="1400" b="1">
                        <a:solidFill>
                          <a:schemeClr val="lt1"/>
                        </a:solidFill>
                        <a:latin typeface="Times New Roman"/>
                        <a:ea typeface="Times New Roman"/>
                        <a:cs typeface="Times New Roman"/>
                        <a:sym typeface="Times New Roman"/>
                      </a:endParaRPr>
                    </a:p>
                  </a:txBody>
                  <a:tcPr marL="68575" marR="68575" marT="0" marB="0" anchor="ctr">
                    <a:solidFill>
                      <a:schemeClr val="accent1"/>
                    </a:solidFill>
                  </a:tcPr>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r>
              <a:tr h="301225">
                <a:tc>
                  <a:txBody>
                    <a:bodyPr/>
                    <a:lstStyle/>
                    <a:p>
                      <a:pPr marL="0" marR="0" lvl="0" indent="0" algn="l" rtl="0">
                        <a:spcBef>
                          <a:spcPts val="0"/>
                        </a:spcBef>
                        <a:spcAft>
                          <a:spcPts val="0"/>
                        </a:spcAft>
                        <a:buNone/>
                      </a:pPr>
                      <a:r>
                        <a:rPr lang="en-US" sz="1400" b="1">
                          <a:solidFill>
                            <a:schemeClr val="lt1"/>
                          </a:solidFill>
                        </a:rPr>
                        <a:t>PM Cook 3</a:t>
                      </a:r>
                      <a:endParaRPr sz="1400" b="1">
                        <a:solidFill>
                          <a:schemeClr val="lt1"/>
                        </a:solidFill>
                        <a:latin typeface="Times New Roman"/>
                        <a:ea typeface="Times New Roman"/>
                        <a:cs typeface="Times New Roman"/>
                        <a:sym typeface="Times New Roman"/>
                      </a:endParaRPr>
                    </a:p>
                  </a:txBody>
                  <a:tcPr marL="68575" marR="68575" marT="0" marB="0" anchor="ctr">
                    <a:solidFill>
                      <a:schemeClr val="accent1"/>
                    </a:solidFill>
                  </a:tcPr>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r>
              <a:tr h="301225">
                <a:tc>
                  <a:txBody>
                    <a:bodyPr/>
                    <a:lstStyle/>
                    <a:p>
                      <a:pPr marL="0" marR="0" lvl="0" indent="0" algn="l" rtl="0">
                        <a:spcBef>
                          <a:spcPts val="0"/>
                        </a:spcBef>
                        <a:spcAft>
                          <a:spcPts val="0"/>
                        </a:spcAft>
                        <a:buNone/>
                      </a:pPr>
                      <a:r>
                        <a:rPr lang="en-US" sz="1400" b="1">
                          <a:solidFill>
                            <a:schemeClr val="lt1"/>
                          </a:solidFill>
                        </a:rPr>
                        <a:t>KP 1</a:t>
                      </a:r>
                      <a:endParaRPr sz="1400" b="1">
                        <a:solidFill>
                          <a:schemeClr val="lt1"/>
                        </a:solidFill>
                        <a:latin typeface="Times New Roman"/>
                        <a:ea typeface="Times New Roman"/>
                        <a:cs typeface="Times New Roman"/>
                        <a:sym typeface="Times New Roman"/>
                      </a:endParaRPr>
                    </a:p>
                  </a:txBody>
                  <a:tcPr marL="68575" marR="68575" marT="0" marB="0" anchor="ctr">
                    <a:solidFill>
                      <a:schemeClr val="accent1"/>
                    </a:solidFill>
                  </a:tcPr>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r>
              <a:tr h="301225">
                <a:tc>
                  <a:txBody>
                    <a:bodyPr/>
                    <a:lstStyle/>
                    <a:p>
                      <a:pPr marL="0" marR="0" lvl="0" indent="0" algn="l" rtl="0">
                        <a:spcBef>
                          <a:spcPts val="0"/>
                        </a:spcBef>
                        <a:spcAft>
                          <a:spcPts val="0"/>
                        </a:spcAft>
                        <a:buNone/>
                      </a:pPr>
                      <a:r>
                        <a:rPr lang="en-US" sz="1400" b="1">
                          <a:solidFill>
                            <a:schemeClr val="lt1"/>
                          </a:solidFill>
                        </a:rPr>
                        <a:t>KP 2</a:t>
                      </a:r>
                      <a:endParaRPr sz="1400" b="1">
                        <a:solidFill>
                          <a:schemeClr val="lt1"/>
                        </a:solidFill>
                        <a:latin typeface="Times New Roman"/>
                        <a:ea typeface="Times New Roman"/>
                        <a:cs typeface="Times New Roman"/>
                        <a:sym typeface="Times New Roman"/>
                      </a:endParaRPr>
                    </a:p>
                  </a:txBody>
                  <a:tcPr marL="68575" marR="68575" marT="0" marB="0" anchor="ctr">
                    <a:solidFill>
                      <a:schemeClr val="accent1"/>
                    </a:solidFill>
                  </a:tcPr>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r>
              <a:tr h="301225">
                <a:tc>
                  <a:txBody>
                    <a:bodyPr/>
                    <a:lstStyle/>
                    <a:p>
                      <a:pPr marL="0" marR="0" lvl="0" indent="0" algn="l" rtl="0">
                        <a:spcBef>
                          <a:spcPts val="0"/>
                        </a:spcBef>
                        <a:spcAft>
                          <a:spcPts val="0"/>
                        </a:spcAft>
                        <a:buNone/>
                      </a:pPr>
                      <a:r>
                        <a:rPr lang="en-US" sz="1400" b="1">
                          <a:solidFill>
                            <a:schemeClr val="lt1"/>
                          </a:solidFill>
                        </a:rPr>
                        <a:t>KP 3</a:t>
                      </a:r>
                      <a:endParaRPr sz="1400" b="1">
                        <a:solidFill>
                          <a:schemeClr val="lt1"/>
                        </a:solidFill>
                        <a:latin typeface="Times New Roman"/>
                        <a:ea typeface="Times New Roman"/>
                        <a:cs typeface="Times New Roman"/>
                        <a:sym typeface="Times New Roman"/>
                      </a:endParaRPr>
                    </a:p>
                  </a:txBody>
                  <a:tcPr marL="68575" marR="68575" marT="0" marB="0" anchor="ctr">
                    <a:solidFill>
                      <a:schemeClr val="accent1"/>
                    </a:solidFill>
                  </a:tcPr>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c>
                  <a:txBody>
                    <a:bodyPr/>
                    <a:lstStyle/>
                    <a:p>
                      <a:pPr marL="0" marR="0" lvl="0" indent="0" algn="l" rtl="0">
                        <a:spcBef>
                          <a:spcPts val="0"/>
                        </a:spcBef>
                        <a:spcAft>
                          <a:spcPts val="0"/>
                        </a:spcAft>
                        <a:buNone/>
                      </a:pPr>
                      <a:r>
                        <a:rPr lang="en-US" sz="1000"/>
                        <a:t> </a:t>
                      </a:r>
                      <a:endParaRPr sz="1000">
                        <a:latin typeface="Times New Roman"/>
                        <a:ea typeface="Times New Roman"/>
                        <a:cs typeface="Times New Roman"/>
                        <a:sym typeface="Times New Roman"/>
                      </a:endParaRPr>
                    </a:p>
                  </a:txBody>
                  <a:tcPr marL="68575" marR="68575" marT="0" marB="0"/>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3"/>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How to Choose a Backpacking Stove </a:t>
            </a:r>
            <a:endParaRPr/>
          </a:p>
        </p:txBody>
      </p:sp>
      <p:sp>
        <p:nvSpPr>
          <p:cNvPr id="108" name="Google Shape;108;p13"/>
          <p:cNvSpPr txBox="1">
            <a:spLocks noGrp="1"/>
          </p:cNvSpPr>
          <p:nvPr>
            <p:ph type="body" idx="1"/>
          </p:nvPr>
        </p:nvSpPr>
        <p:spPr>
          <a:xfrm>
            <a:off x="276259" y="1556792"/>
            <a:ext cx="5832648" cy="2636912"/>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rgbClr val="595959"/>
              </a:buClr>
              <a:buSzPts val="2000"/>
              <a:buFont typeface="Arial"/>
              <a:buChar char="•"/>
            </a:pPr>
            <a:r>
              <a:rPr lang="en-US"/>
              <a:t>When you’re backpacking, do you look forward to a cooked meal at night and hot coffee in the morning? If so, you’ll want to bring a stove. But what kind of stove to bring depends on many factors: How light do you want it to be? How versatile? Do you need a stove that simply boils quickly or do you want one that simmers?  How many people are you cooking for? What type of fuel will be available to you?</a:t>
            </a:r>
            <a:endParaRPr/>
          </a:p>
        </p:txBody>
      </p:sp>
      <p:pic>
        <p:nvPicPr>
          <p:cNvPr id="109" name="Google Shape;109;p13"/>
          <p:cNvPicPr preferRelativeResize="0"/>
          <p:nvPr/>
        </p:nvPicPr>
        <p:blipFill rotWithShape="1">
          <a:blip r:embed="rId3">
            <a:alphaModFix/>
          </a:blip>
          <a:srcRect/>
          <a:stretch/>
        </p:blipFill>
        <p:spPr>
          <a:xfrm>
            <a:off x="6146233" y="1363547"/>
            <a:ext cx="2708920" cy="2708920"/>
          </a:xfrm>
          <a:prstGeom prst="rect">
            <a:avLst/>
          </a:prstGeom>
          <a:noFill/>
          <a:ln>
            <a:noFill/>
          </a:ln>
        </p:spPr>
      </p:pic>
      <p:sp>
        <p:nvSpPr>
          <p:cNvPr id="110" name="Google Shape;110;p13"/>
          <p:cNvSpPr txBox="1"/>
          <p:nvPr/>
        </p:nvSpPr>
        <p:spPr>
          <a:xfrm>
            <a:off x="251520" y="4077072"/>
            <a:ext cx="8640960" cy="2376264"/>
          </a:xfrm>
          <a:prstGeom prst="rect">
            <a:avLst/>
          </a:prstGeom>
          <a:noFill/>
          <a:ln>
            <a:noFill/>
          </a:ln>
        </p:spPr>
        <p:txBody>
          <a:bodyPr spcFirstLastPara="1" wrap="square" lIns="91425" tIns="45700" rIns="91425" bIns="45700" anchor="t" anchorCtr="0">
            <a:normAutofit/>
          </a:bodyPr>
          <a:lstStyle/>
          <a:p>
            <a:pPr marL="342900" marR="0" lvl="0" indent="-342900" algn="l" rtl="0">
              <a:spcBef>
                <a:spcPts val="0"/>
              </a:spcBef>
              <a:spcAft>
                <a:spcPts val="0"/>
              </a:spcAft>
              <a:buClr>
                <a:srgbClr val="595959"/>
              </a:buClr>
              <a:buSzPts val="2000"/>
              <a:buFont typeface="Arial"/>
              <a:buChar char="•"/>
            </a:pPr>
            <a:r>
              <a:rPr lang="en-US" sz="2000" i="0">
                <a:solidFill>
                  <a:srgbClr val="595959"/>
                </a:solidFill>
                <a:latin typeface="Calibri"/>
                <a:ea typeface="Calibri"/>
                <a:cs typeface="Calibri"/>
                <a:sym typeface="Calibri"/>
              </a:rPr>
              <a:t>The following decision points will help you choose a backpacking stove:</a:t>
            </a:r>
            <a:endParaRPr/>
          </a:p>
          <a:p>
            <a:pPr marL="800100" marR="0" lvl="1" indent="-342900" algn="l" rtl="0">
              <a:spcBef>
                <a:spcPts val="320"/>
              </a:spcBef>
              <a:spcAft>
                <a:spcPts val="0"/>
              </a:spcAft>
              <a:buClr>
                <a:srgbClr val="595959"/>
              </a:buClr>
              <a:buSzPts val="1600"/>
              <a:buFont typeface="Calibri"/>
              <a:buChar char="–"/>
            </a:pPr>
            <a:r>
              <a:rPr lang="en-US" sz="1600" b="1" i="0" u="none" strike="noStrike" cap="none">
                <a:solidFill>
                  <a:srgbClr val="595959"/>
                </a:solidFill>
                <a:latin typeface="Calibri"/>
                <a:ea typeface="Calibri"/>
                <a:cs typeface="Calibri"/>
                <a:sym typeface="Calibri"/>
              </a:rPr>
              <a:t>Stove type: </a:t>
            </a:r>
            <a:r>
              <a:rPr lang="en-US" sz="1600" b="0" i="0" u="none" strike="noStrike" cap="none">
                <a:solidFill>
                  <a:srgbClr val="595959"/>
                </a:solidFill>
                <a:latin typeface="Calibri"/>
                <a:ea typeface="Calibri"/>
                <a:cs typeface="Calibri"/>
                <a:sym typeface="Calibri"/>
              </a:rPr>
              <a:t>Backpacking</a:t>
            </a:r>
            <a:r>
              <a:rPr lang="en-US" sz="1600" b="1" i="0" u="none" strike="noStrike" cap="none">
                <a:solidFill>
                  <a:srgbClr val="595959"/>
                </a:solidFill>
                <a:latin typeface="Calibri"/>
                <a:ea typeface="Calibri"/>
                <a:cs typeface="Calibri"/>
                <a:sym typeface="Calibri"/>
              </a:rPr>
              <a:t> </a:t>
            </a:r>
            <a:r>
              <a:rPr lang="en-US" sz="1600" b="0" i="0" u="none" strike="noStrike" cap="none">
                <a:solidFill>
                  <a:srgbClr val="595959"/>
                </a:solidFill>
                <a:latin typeface="Calibri"/>
                <a:ea typeface="Calibri"/>
                <a:cs typeface="Calibri"/>
                <a:sym typeface="Calibri"/>
              </a:rPr>
              <a:t>stoves are loosely categorized by the type of fuel they use and how the fuel is stored.</a:t>
            </a:r>
            <a:endParaRPr/>
          </a:p>
          <a:p>
            <a:pPr marL="800100" marR="0" lvl="1" indent="-342900" algn="l" rtl="0">
              <a:spcBef>
                <a:spcPts val="320"/>
              </a:spcBef>
              <a:spcAft>
                <a:spcPts val="0"/>
              </a:spcAft>
              <a:buClr>
                <a:srgbClr val="595959"/>
              </a:buClr>
              <a:buSzPts val="1600"/>
              <a:buFont typeface="Calibri"/>
              <a:buChar char="–"/>
            </a:pPr>
            <a:r>
              <a:rPr lang="en-US" sz="1600" b="1" i="0" u="none" strike="noStrike" cap="none">
                <a:solidFill>
                  <a:srgbClr val="595959"/>
                </a:solidFill>
                <a:latin typeface="Calibri"/>
                <a:ea typeface="Calibri"/>
                <a:cs typeface="Calibri"/>
                <a:sym typeface="Calibri"/>
              </a:rPr>
              <a:t>Stove specs and features: </a:t>
            </a:r>
            <a:r>
              <a:rPr lang="en-US" sz="1600" b="0" i="0" u="none" strike="noStrike" cap="none">
                <a:solidFill>
                  <a:srgbClr val="595959"/>
                </a:solidFill>
                <a:latin typeface="Calibri"/>
                <a:ea typeface="Calibri"/>
                <a:cs typeface="Calibri"/>
                <a:sym typeface="Calibri"/>
              </a:rPr>
              <a:t>Burn time,</a:t>
            </a:r>
            <a:r>
              <a:rPr lang="en-US" sz="1600" b="1" i="0" u="none" strike="noStrike" cap="none">
                <a:solidFill>
                  <a:srgbClr val="595959"/>
                </a:solidFill>
                <a:latin typeface="Calibri"/>
                <a:ea typeface="Calibri"/>
                <a:cs typeface="Calibri"/>
                <a:sym typeface="Calibri"/>
              </a:rPr>
              <a:t> </a:t>
            </a:r>
            <a:r>
              <a:rPr lang="en-US" sz="1600" b="0" i="0" u="none" strike="noStrike" cap="none">
                <a:solidFill>
                  <a:srgbClr val="595959"/>
                </a:solidFill>
                <a:latin typeface="Calibri"/>
                <a:ea typeface="Calibri"/>
                <a:cs typeface="Calibri"/>
                <a:sym typeface="Calibri"/>
              </a:rPr>
              <a:t>average boil time, weight and convenience features may help you narrow your choices.</a:t>
            </a:r>
            <a:endParaRPr/>
          </a:p>
          <a:p>
            <a:pPr marL="800100" marR="0" lvl="1" indent="-342900" algn="l" rtl="0">
              <a:spcBef>
                <a:spcPts val="320"/>
              </a:spcBef>
              <a:spcAft>
                <a:spcPts val="0"/>
              </a:spcAft>
              <a:buClr>
                <a:srgbClr val="595959"/>
              </a:buClr>
              <a:buSzPts val="1600"/>
              <a:buFont typeface="Calibri"/>
              <a:buChar char="–"/>
            </a:pPr>
            <a:r>
              <a:rPr lang="en-US" sz="1600" b="1" i="0" u="none" strike="noStrike" cap="none">
                <a:solidFill>
                  <a:srgbClr val="595959"/>
                </a:solidFill>
                <a:latin typeface="Calibri"/>
                <a:ea typeface="Calibri"/>
                <a:cs typeface="Calibri"/>
                <a:sym typeface="Calibri"/>
              </a:rPr>
              <a:t>Stove usage tips:</a:t>
            </a:r>
            <a:r>
              <a:rPr lang="en-US" sz="1600" b="0" i="0" u="none" strike="noStrike" cap="none">
                <a:solidFill>
                  <a:srgbClr val="595959"/>
                </a:solidFill>
                <a:latin typeface="Calibri"/>
                <a:ea typeface="Calibri"/>
                <a:cs typeface="Calibri"/>
                <a:sym typeface="Calibri"/>
              </a:rPr>
              <a:t> Understanding some of the nuances of how a stove works will ensure that you’re making an informed decision and also getting the best out of your purchase when you’re out in the field.</a:t>
            </a:r>
            <a:endParaRPr/>
          </a:p>
          <a:p>
            <a:pPr marL="342900" marR="0" lvl="0" indent="-215900" algn="l" rtl="0">
              <a:spcBef>
                <a:spcPts val="400"/>
              </a:spcBef>
              <a:spcAft>
                <a:spcPts val="0"/>
              </a:spcAft>
              <a:buClr>
                <a:srgbClr val="595959"/>
              </a:buClr>
              <a:buSzPts val="2000"/>
              <a:buFont typeface="Arial"/>
              <a:buNone/>
            </a:pPr>
            <a:endParaRPr sz="2000" i="0">
              <a:solidFill>
                <a:srgbClr val="595959"/>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9"/>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Duty Roster Job Description</a:t>
            </a:r>
            <a:endParaRPr/>
          </a:p>
        </p:txBody>
      </p:sp>
      <p:sp>
        <p:nvSpPr>
          <p:cNvPr id="367" name="Google Shape;367;p49"/>
          <p:cNvSpPr txBox="1">
            <a:spLocks noGrp="1"/>
          </p:cNvSpPr>
          <p:nvPr>
            <p:ph type="body" idx="1"/>
          </p:nvPr>
        </p:nvSpPr>
        <p:spPr>
          <a:xfrm>
            <a:off x="251520" y="1340768"/>
            <a:ext cx="8640960" cy="4739712"/>
          </a:xfrm>
          <a:prstGeom prst="rect">
            <a:avLst/>
          </a:prstGeom>
          <a:noFill/>
          <a:ln>
            <a:noFill/>
          </a:ln>
        </p:spPr>
        <p:txBody>
          <a:bodyPr spcFirstLastPara="1" wrap="square" lIns="91425" tIns="45700" rIns="91425" bIns="45700" anchor="t" anchorCtr="0">
            <a:normAutofit/>
          </a:bodyPr>
          <a:lstStyle/>
          <a:p>
            <a:pPr marL="285750" lvl="0" indent="-285750" algn="l" rtl="0">
              <a:spcBef>
                <a:spcPts val="0"/>
              </a:spcBef>
              <a:spcAft>
                <a:spcPts val="0"/>
              </a:spcAft>
              <a:buClr>
                <a:srgbClr val="595959"/>
              </a:buClr>
              <a:buSzPts val="2000"/>
              <a:buFont typeface="Arial"/>
              <a:buChar char="•"/>
            </a:pPr>
            <a:r>
              <a:rPr lang="en-US" b="1" i="0">
                <a:latin typeface="Calibri"/>
                <a:ea typeface="Calibri"/>
                <a:cs typeface="Calibri"/>
                <a:sym typeface="Calibri"/>
              </a:rPr>
              <a:t>Crew Leaders: </a:t>
            </a:r>
            <a:r>
              <a:rPr lang="en-US" i="0">
                <a:latin typeface="Calibri"/>
                <a:ea typeface="Calibri"/>
                <a:cs typeface="Calibri"/>
                <a:sym typeface="Calibri"/>
              </a:rPr>
              <a:t>Ensure all participants are aware of their duties and that the duties are carried out. The crew leaders also participate in the duties.</a:t>
            </a:r>
            <a:endParaRPr/>
          </a:p>
          <a:p>
            <a:pPr marL="285750" lvl="0" indent="-285750" algn="l" rtl="0">
              <a:spcBef>
                <a:spcPts val="400"/>
              </a:spcBef>
              <a:spcAft>
                <a:spcPts val="0"/>
              </a:spcAft>
              <a:buClr>
                <a:srgbClr val="595959"/>
              </a:buClr>
              <a:buSzPts val="2000"/>
              <a:buFont typeface="Arial"/>
              <a:buChar char="•"/>
            </a:pPr>
            <a:r>
              <a:rPr lang="en-US" b="1" i="0">
                <a:latin typeface="Calibri"/>
                <a:ea typeface="Calibri"/>
                <a:cs typeface="Calibri"/>
                <a:sym typeface="Calibri"/>
              </a:rPr>
              <a:t>Navigator:</a:t>
            </a:r>
            <a:r>
              <a:rPr lang="en-US" i="0">
                <a:latin typeface="Calibri"/>
                <a:ea typeface="Calibri"/>
                <a:cs typeface="Calibri"/>
                <a:sym typeface="Calibri"/>
              </a:rPr>
              <a:t> Goes over the maps the evening before their assignment with the adult leaders. Reports the next day's hike details to the group prior to bedtime. Leads crew decision making at trail crossings.</a:t>
            </a:r>
            <a:endParaRPr/>
          </a:p>
          <a:p>
            <a:pPr marL="285750" lvl="0" indent="-285750" algn="l" rtl="0">
              <a:spcBef>
                <a:spcPts val="400"/>
              </a:spcBef>
              <a:spcAft>
                <a:spcPts val="0"/>
              </a:spcAft>
              <a:buClr>
                <a:srgbClr val="595959"/>
              </a:buClr>
              <a:buSzPts val="2000"/>
              <a:buFont typeface="Arial"/>
              <a:buChar char="•"/>
            </a:pPr>
            <a:r>
              <a:rPr lang="en-US" b="1" i="0">
                <a:latin typeface="Calibri"/>
                <a:ea typeface="Calibri"/>
                <a:cs typeface="Calibri"/>
                <a:sym typeface="Calibri"/>
              </a:rPr>
              <a:t>Trashman: </a:t>
            </a:r>
            <a:r>
              <a:rPr lang="en-US" i="0">
                <a:latin typeface="Calibri"/>
                <a:ea typeface="Calibri"/>
                <a:cs typeface="Calibri"/>
                <a:sym typeface="Calibri"/>
              </a:rPr>
              <a:t>Compacts and carries the day’s trash. Responsible for organizing the clean-up of the campsite before leaving in the morning.  </a:t>
            </a:r>
            <a:endParaRPr/>
          </a:p>
          <a:p>
            <a:pPr marL="285750" lvl="0" indent="-285750" algn="l" rtl="0">
              <a:spcBef>
                <a:spcPts val="400"/>
              </a:spcBef>
              <a:spcAft>
                <a:spcPts val="0"/>
              </a:spcAft>
              <a:buClr>
                <a:srgbClr val="595959"/>
              </a:buClr>
              <a:buSzPts val="2000"/>
              <a:buFont typeface="Arial"/>
              <a:buChar char="•"/>
            </a:pPr>
            <a:r>
              <a:rPr lang="en-US" b="1" i="0">
                <a:latin typeface="Calibri"/>
                <a:ea typeface="Calibri"/>
                <a:cs typeface="Calibri"/>
                <a:sym typeface="Calibri"/>
              </a:rPr>
              <a:t>AM Cook: </a:t>
            </a:r>
            <a:r>
              <a:rPr lang="en-US" i="0">
                <a:latin typeface="Calibri"/>
                <a:ea typeface="Calibri"/>
                <a:cs typeface="Calibri"/>
                <a:sym typeface="Calibri"/>
              </a:rPr>
              <a:t>Immediately upon waking up, set up a stove and heat water for breakfast.</a:t>
            </a:r>
            <a:endParaRPr/>
          </a:p>
          <a:p>
            <a:pPr marL="285750" lvl="0" indent="-285750" algn="l" rtl="0">
              <a:spcBef>
                <a:spcPts val="400"/>
              </a:spcBef>
              <a:spcAft>
                <a:spcPts val="0"/>
              </a:spcAft>
              <a:buClr>
                <a:srgbClr val="595959"/>
              </a:buClr>
              <a:buSzPts val="2000"/>
              <a:buFont typeface="Arial"/>
              <a:buChar char="•"/>
            </a:pPr>
            <a:r>
              <a:rPr lang="en-US" b="1" i="0">
                <a:latin typeface="Calibri"/>
                <a:ea typeface="Calibri"/>
                <a:cs typeface="Calibri"/>
                <a:sym typeface="Calibri"/>
              </a:rPr>
              <a:t>Fireman: </a:t>
            </a:r>
            <a:r>
              <a:rPr lang="en-US" i="0">
                <a:latin typeface="Calibri"/>
                <a:ea typeface="Calibri"/>
                <a:cs typeface="Calibri"/>
                <a:sym typeface="Calibri"/>
              </a:rPr>
              <a:t>Check fuel level in fuel bottles and adjust as necessary. Set up and light stoves at the appropriate time for cooking under orders of the cooks. Break down and store stoves and fuel bottles after KP is done.	</a:t>
            </a:r>
            <a:endParaRPr/>
          </a:p>
          <a:p>
            <a:pPr marL="342900" lvl="0" indent="-215900" algn="l" rtl="0">
              <a:spcBef>
                <a:spcPts val="400"/>
              </a:spcBef>
              <a:spcAft>
                <a:spcPts val="0"/>
              </a:spcAft>
              <a:buClr>
                <a:srgbClr val="595959"/>
              </a:buClr>
              <a:buSzPts val="2000"/>
              <a:buFont typeface="Arial"/>
              <a:buNone/>
            </a:pPr>
            <a:endParaRPr>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0"/>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Duty Roster Job Description</a:t>
            </a:r>
            <a:endParaRPr/>
          </a:p>
        </p:txBody>
      </p:sp>
      <p:sp>
        <p:nvSpPr>
          <p:cNvPr id="373" name="Google Shape;373;p50"/>
          <p:cNvSpPr txBox="1">
            <a:spLocks noGrp="1"/>
          </p:cNvSpPr>
          <p:nvPr>
            <p:ph type="body" idx="1"/>
          </p:nvPr>
        </p:nvSpPr>
        <p:spPr>
          <a:xfrm>
            <a:off x="251520" y="1340768"/>
            <a:ext cx="8640960" cy="4739712"/>
          </a:xfrm>
          <a:prstGeom prst="rect">
            <a:avLst/>
          </a:prstGeom>
          <a:noFill/>
          <a:ln>
            <a:noFill/>
          </a:ln>
        </p:spPr>
        <p:txBody>
          <a:bodyPr spcFirstLastPara="1" wrap="square" lIns="91425" tIns="45700" rIns="91425" bIns="45700" anchor="t" anchorCtr="0">
            <a:normAutofit fontScale="92500" lnSpcReduction="10000"/>
          </a:bodyPr>
          <a:lstStyle/>
          <a:p>
            <a:pPr marL="285750" lvl="0" indent="-285750" algn="l" rtl="0">
              <a:spcBef>
                <a:spcPts val="0"/>
              </a:spcBef>
              <a:spcAft>
                <a:spcPts val="0"/>
              </a:spcAft>
              <a:buClr>
                <a:srgbClr val="595959"/>
              </a:buClr>
              <a:buSzPct val="100000"/>
              <a:buFont typeface="Arial"/>
              <a:buChar char="•"/>
            </a:pPr>
            <a:r>
              <a:rPr lang="en-US" b="1" i="0">
                <a:latin typeface="Calibri"/>
                <a:ea typeface="Calibri"/>
                <a:cs typeface="Calibri"/>
                <a:sym typeface="Calibri"/>
              </a:rPr>
              <a:t>Watermen (AM): </a:t>
            </a:r>
            <a:r>
              <a:rPr lang="en-US" i="0">
                <a:latin typeface="Calibri"/>
                <a:ea typeface="Calibri"/>
                <a:cs typeface="Calibri"/>
                <a:sym typeface="Calibri"/>
              </a:rPr>
              <a:t>Prior to breakfast, collect and fill all crew water bottles as necessary.</a:t>
            </a:r>
            <a:endParaRPr/>
          </a:p>
          <a:p>
            <a:pPr marL="285750" lvl="0" indent="-285750" algn="l" rtl="0">
              <a:spcBef>
                <a:spcPts val="0"/>
              </a:spcBef>
              <a:spcAft>
                <a:spcPts val="0"/>
              </a:spcAft>
              <a:buClr>
                <a:srgbClr val="595959"/>
              </a:buClr>
              <a:buSzPct val="100000"/>
              <a:buFont typeface="Arial"/>
              <a:buChar char="•"/>
            </a:pPr>
            <a:r>
              <a:rPr lang="en-US" b="1" i="0">
                <a:latin typeface="Calibri"/>
                <a:ea typeface="Calibri"/>
                <a:cs typeface="Calibri"/>
                <a:sym typeface="Calibri"/>
              </a:rPr>
              <a:t>Watermen (PM): </a:t>
            </a:r>
            <a:r>
              <a:rPr lang="en-US" i="0">
                <a:latin typeface="Calibri"/>
                <a:ea typeface="Calibri"/>
                <a:cs typeface="Calibri"/>
                <a:sym typeface="Calibri"/>
              </a:rPr>
              <a:t>Immediately after camp is set up, fill crew water bladders with filtered water as necessary. Collect and fill all crew water bottles as necessary. Be available if needed during cooking and KP.		</a:t>
            </a:r>
            <a:endParaRPr/>
          </a:p>
          <a:p>
            <a:pPr marL="285750" lvl="0" indent="-285750" algn="l" rtl="0">
              <a:spcBef>
                <a:spcPts val="370"/>
              </a:spcBef>
              <a:spcAft>
                <a:spcPts val="0"/>
              </a:spcAft>
              <a:buClr>
                <a:srgbClr val="595959"/>
              </a:buClr>
              <a:buSzPct val="100000"/>
              <a:buFont typeface="Arial"/>
              <a:buChar char="•"/>
            </a:pPr>
            <a:r>
              <a:rPr lang="en-US" b="1" i="0">
                <a:latin typeface="Calibri"/>
                <a:ea typeface="Calibri"/>
                <a:cs typeface="Calibri"/>
                <a:sym typeface="Calibri"/>
              </a:rPr>
              <a:t>Mr. Clean: </a:t>
            </a:r>
            <a:r>
              <a:rPr lang="en-US" i="0">
                <a:latin typeface="Calibri"/>
                <a:ea typeface="Calibri"/>
                <a:cs typeface="Calibri"/>
                <a:sym typeface="Calibri"/>
              </a:rPr>
              <a:t>Responsible for filling and hanging shower/wash bags in an appropriate area immediately after setting up camp. After bathing is done, empty the bags, turn inside out, and set out to dry.</a:t>
            </a:r>
            <a:endParaRPr/>
          </a:p>
          <a:p>
            <a:pPr marL="285750" lvl="0" indent="-285750" algn="l" rtl="0">
              <a:spcBef>
                <a:spcPts val="370"/>
              </a:spcBef>
              <a:spcAft>
                <a:spcPts val="0"/>
              </a:spcAft>
              <a:buClr>
                <a:srgbClr val="595959"/>
              </a:buClr>
              <a:buSzPct val="100000"/>
              <a:buFont typeface="Arial"/>
              <a:buChar char="•"/>
            </a:pPr>
            <a:r>
              <a:rPr lang="en-US" b="1" i="0">
                <a:latin typeface="Calibri"/>
                <a:ea typeface="Calibri"/>
                <a:cs typeface="Calibri"/>
                <a:sym typeface="Calibri"/>
              </a:rPr>
              <a:t>PM Cooks:</a:t>
            </a:r>
            <a:r>
              <a:rPr lang="en-US" i="0">
                <a:latin typeface="Calibri"/>
                <a:ea typeface="Calibri"/>
                <a:cs typeface="Calibri"/>
                <a:sym typeface="Calibri"/>
              </a:rPr>
              <a:t> Cook 1 is in charge. Lead the other cooks, fireman and watermen in getting dinner done. Rehydrate food and get water boiling in a timely manner. Cook according to package instructions. Serve food to the crew, being careful of not spilling food. Control the cooking area.  Keep others out of the way unless they are assisting.			</a:t>
            </a:r>
            <a:endParaRPr/>
          </a:p>
          <a:p>
            <a:pPr marL="285750" lvl="0" indent="-285750" algn="l" rtl="0">
              <a:spcBef>
                <a:spcPts val="370"/>
              </a:spcBef>
              <a:spcAft>
                <a:spcPts val="0"/>
              </a:spcAft>
              <a:buClr>
                <a:srgbClr val="595959"/>
              </a:buClr>
              <a:buSzPct val="100000"/>
              <a:buFont typeface="Arial"/>
              <a:buChar char="•"/>
            </a:pPr>
            <a:r>
              <a:rPr lang="en-US" b="1" i="0">
                <a:latin typeface="Calibri"/>
                <a:ea typeface="Calibri"/>
                <a:cs typeface="Calibri"/>
                <a:sym typeface="Calibri"/>
              </a:rPr>
              <a:t>KP: </a:t>
            </a:r>
            <a:r>
              <a:rPr lang="en-US" i="0">
                <a:latin typeface="Calibri"/>
                <a:ea typeface="Calibri"/>
                <a:cs typeface="Calibri"/>
                <a:sym typeface="Calibri"/>
              </a:rPr>
              <a:t>KP 1 is in charge. Clean out all cooking pots as completely as possible before dish washing begins. Prepare large pot of water for heating. Use a large cooking pot as wash pot and another pot as a rinse pot.  Wash all personal gear before crew gear. Dispose of wash water appropriately.  Lay out all cookware to dry overnight.	</a:t>
            </a:r>
            <a:endParaRPr/>
          </a:p>
          <a:p>
            <a:pPr marL="342900" lvl="0" indent="-225425" algn="l" rtl="0">
              <a:spcBef>
                <a:spcPts val="370"/>
              </a:spcBef>
              <a:spcAft>
                <a:spcPts val="0"/>
              </a:spcAft>
              <a:buClr>
                <a:srgbClr val="595959"/>
              </a:buClr>
              <a:buSzPct val="100000"/>
              <a:buFont typeface="Arial"/>
              <a:buNone/>
            </a:pPr>
            <a:endParaRPr>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1"/>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Crew Duties</a:t>
            </a:r>
            <a:endParaRPr/>
          </a:p>
        </p:txBody>
      </p:sp>
      <p:sp>
        <p:nvSpPr>
          <p:cNvPr id="379" name="Google Shape;379;p51"/>
          <p:cNvSpPr txBox="1">
            <a:spLocks noGrp="1"/>
          </p:cNvSpPr>
          <p:nvPr>
            <p:ph type="body" idx="1"/>
          </p:nvPr>
        </p:nvSpPr>
        <p:spPr>
          <a:xfrm>
            <a:off x="251520" y="1340768"/>
            <a:ext cx="8640960" cy="473971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b="1" i="0">
                <a:latin typeface="Calibri"/>
                <a:ea typeface="Calibri"/>
                <a:cs typeface="Calibri"/>
                <a:sym typeface="Calibri"/>
              </a:rPr>
              <a:t>Crew duties sequence upon reaching camp:</a:t>
            </a:r>
            <a:endParaRPr/>
          </a:p>
          <a:p>
            <a:pPr marL="914400" lvl="1" indent="-457200" algn="l" rtl="0">
              <a:spcBef>
                <a:spcPts val="320"/>
              </a:spcBef>
              <a:spcAft>
                <a:spcPts val="0"/>
              </a:spcAft>
              <a:buClr>
                <a:srgbClr val="595959"/>
              </a:buClr>
              <a:buSzPts val="1600"/>
              <a:buFont typeface="Calibri"/>
              <a:buAutoNum type="arabicPeriod"/>
            </a:pPr>
            <a:r>
              <a:rPr lang="en-US" i="0">
                <a:latin typeface="Calibri"/>
                <a:ea typeface="Calibri"/>
                <a:cs typeface="Calibri"/>
                <a:sym typeface="Calibri"/>
              </a:rPr>
              <a:t>Locate the "bearmuda" triangle at camp - bear canisters, cooking, and sleeping area.</a:t>
            </a:r>
            <a:endParaRPr/>
          </a:p>
          <a:p>
            <a:pPr marL="914400" lvl="1" indent="-457200" algn="l" rtl="0">
              <a:spcBef>
                <a:spcPts val="320"/>
              </a:spcBef>
              <a:spcAft>
                <a:spcPts val="0"/>
              </a:spcAft>
              <a:buClr>
                <a:srgbClr val="595959"/>
              </a:buClr>
              <a:buSzPts val="1600"/>
              <a:buFont typeface="Calibri"/>
              <a:buAutoNum type="arabicPeriod"/>
            </a:pPr>
            <a:r>
              <a:rPr lang="en-US" i="0">
                <a:latin typeface="Calibri"/>
                <a:ea typeface="Calibri"/>
                <a:cs typeface="Calibri"/>
                <a:sym typeface="Calibri"/>
              </a:rPr>
              <a:t>Set up the crew fly in the cooking area, if necessary.</a:t>
            </a:r>
            <a:endParaRPr/>
          </a:p>
          <a:p>
            <a:pPr marL="914400" lvl="1" indent="-457200" algn="l" rtl="0">
              <a:spcBef>
                <a:spcPts val="320"/>
              </a:spcBef>
              <a:spcAft>
                <a:spcPts val="0"/>
              </a:spcAft>
              <a:buClr>
                <a:srgbClr val="595959"/>
              </a:buClr>
              <a:buSzPts val="1600"/>
              <a:buFont typeface="Calibri"/>
              <a:buAutoNum type="arabicPeriod"/>
            </a:pPr>
            <a:r>
              <a:rPr lang="en-US" i="0">
                <a:latin typeface="Calibri"/>
                <a:ea typeface="Calibri"/>
                <a:cs typeface="Calibri"/>
                <a:sym typeface="Calibri"/>
              </a:rPr>
              <a:t>Place all crew gear and bear canisters in the cooking area.</a:t>
            </a:r>
            <a:endParaRPr/>
          </a:p>
          <a:p>
            <a:pPr marL="914400" lvl="1" indent="-457200" algn="l" rtl="0">
              <a:spcBef>
                <a:spcPts val="320"/>
              </a:spcBef>
              <a:spcAft>
                <a:spcPts val="0"/>
              </a:spcAft>
              <a:buClr>
                <a:srgbClr val="595959"/>
              </a:buClr>
              <a:buSzPts val="1600"/>
              <a:buFont typeface="Calibri"/>
              <a:buAutoNum type="arabicPeriod"/>
            </a:pPr>
            <a:r>
              <a:rPr lang="en-US" i="0">
                <a:latin typeface="Calibri"/>
                <a:ea typeface="Calibri"/>
                <a:cs typeface="Calibri"/>
                <a:sym typeface="Calibri"/>
              </a:rPr>
              <a:t>Set up personal tents and stow all personal gear.	</a:t>
            </a:r>
            <a:endParaRPr/>
          </a:p>
          <a:p>
            <a:pPr marL="342900" lvl="0" indent="-342900" algn="l" rtl="0">
              <a:spcBef>
                <a:spcPts val="400"/>
              </a:spcBef>
              <a:spcAft>
                <a:spcPts val="0"/>
              </a:spcAft>
              <a:buClr>
                <a:srgbClr val="595959"/>
              </a:buClr>
              <a:buSzPts val="2000"/>
              <a:buChar char="•"/>
            </a:pPr>
            <a:r>
              <a:rPr lang="en-US" b="1" i="0">
                <a:latin typeface="Calibri"/>
                <a:ea typeface="Calibri"/>
                <a:cs typeface="Calibri"/>
                <a:sym typeface="Calibri"/>
              </a:rPr>
              <a:t>Crew duties before going to bed:</a:t>
            </a:r>
            <a:endParaRPr/>
          </a:p>
          <a:p>
            <a:pPr marL="914400" lvl="1" indent="-457200" algn="l" rtl="0">
              <a:spcBef>
                <a:spcPts val="320"/>
              </a:spcBef>
              <a:spcAft>
                <a:spcPts val="0"/>
              </a:spcAft>
              <a:buClr>
                <a:srgbClr val="595959"/>
              </a:buClr>
              <a:buSzPts val="1600"/>
              <a:buFont typeface="Calibri"/>
              <a:buAutoNum type="arabicPeriod"/>
            </a:pPr>
            <a:r>
              <a:rPr lang="en-US" i="0">
                <a:latin typeface="Calibri"/>
                <a:ea typeface="Calibri"/>
                <a:cs typeface="Calibri"/>
                <a:sym typeface="Calibri"/>
              </a:rPr>
              <a:t>Place all personal smellables in the bear canisters and store for the night.</a:t>
            </a:r>
            <a:endParaRPr/>
          </a:p>
          <a:p>
            <a:pPr marL="914400" lvl="1" indent="-457200" algn="l" rtl="0">
              <a:spcBef>
                <a:spcPts val="320"/>
              </a:spcBef>
              <a:spcAft>
                <a:spcPts val="0"/>
              </a:spcAft>
              <a:buClr>
                <a:srgbClr val="595959"/>
              </a:buClr>
              <a:buSzPts val="1600"/>
              <a:buFont typeface="Calibri"/>
              <a:buAutoNum type="arabicPeriod"/>
            </a:pPr>
            <a:r>
              <a:rPr lang="en-US" i="0">
                <a:latin typeface="Calibri"/>
                <a:ea typeface="Calibri"/>
                <a:cs typeface="Calibri"/>
                <a:sym typeface="Calibri"/>
              </a:rPr>
              <a:t>Pack all personal and non-smellable crew gear possible.</a:t>
            </a:r>
            <a:endParaRPr/>
          </a:p>
          <a:p>
            <a:pPr marL="342900" lvl="0" indent="-342900" algn="l" rtl="0">
              <a:spcBef>
                <a:spcPts val="400"/>
              </a:spcBef>
              <a:spcAft>
                <a:spcPts val="0"/>
              </a:spcAft>
              <a:buClr>
                <a:srgbClr val="595959"/>
              </a:buClr>
              <a:buSzPts val="2000"/>
              <a:buChar char="•"/>
            </a:pPr>
            <a:r>
              <a:rPr lang="en-US" b="1" i="0">
                <a:latin typeface="Calibri"/>
                <a:ea typeface="Calibri"/>
                <a:cs typeface="Calibri"/>
                <a:sym typeface="Calibri"/>
              </a:rPr>
              <a:t>Crew duties before hiking in the morning:</a:t>
            </a:r>
            <a:endParaRPr/>
          </a:p>
          <a:p>
            <a:pPr marL="914400" lvl="1" indent="-457200" algn="l" rtl="0">
              <a:spcBef>
                <a:spcPts val="320"/>
              </a:spcBef>
              <a:spcAft>
                <a:spcPts val="0"/>
              </a:spcAft>
              <a:buClr>
                <a:srgbClr val="595959"/>
              </a:buClr>
              <a:buSzPts val="1600"/>
              <a:buFont typeface="Calibri"/>
              <a:buAutoNum type="arabicPeriod"/>
            </a:pPr>
            <a:r>
              <a:rPr lang="en-US" i="0">
                <a:latin typeface="Calibri"/>
                <a:ea typeface="Calibri"/>
                <a:cs typeface="Calibri"/>
                <a:sym typeface="Calibri"/>
              </a:rPr>
              <a:t>Immediately upon awakening pack all personal gear, take down and pack tents.</a:t>
            </a:r>
            <a:endParaRPr/>
          </a:p>
          <a:p>
            <a:pPr marL="914400" lvl="1" indent="-457200" algn="l" rtl="0">
              <a:spcBef>
                <a:spcPts val="320"/>
              </a:spcBef>
              <a:spcAft>
                <a:spcPts val="0"/>
              </a:spcAft>
              <a:buClr>
                <a:srgbClr val="595959"/>
              </a:buClr>
              <a:buSzPts val="1600"/>
              <a:buFont typeface="Calibri"/>
              <a:buAutoNum type="arabicPeriod"/>
            </a:pPr>
            <a:r>
              <a:rPr lang="en-US" i="0">
                <a:latin typeface="Calibri"/>
                <a:ea typeface="Calibri"/>
                <a:cs typeface="Calibri"/>
                <a:sym typeface="Calibri"/>
              </a:rPr>
              <a:t>After breakfast, pack bear canisters and crew gear.</a:t>
            </a:r>
            <a:endParaRPr/>
          </a:p>
          <a:p>
            <a:pPr marL="914400" lvl="1" indent="-457200" algn="l" rtl="0">
              <a:spcBef>
                <a:spcPts val="320"/>
              </a:spcBef>
              <a:spcAft>
                <a:spcPts val="0"/>
              </a:spcAft>
              <a:buClr>
                <a:srgbClr val="595959"/>
              </a:buClr>
              <a:buSzPts val="1600"/>
              <a:buFont typeface="Calibri"/>
              <a:buAutoNum type="arabicPeriod"/>
            </a:pPr>
            <a:r>
              <a:rPr lang="en-US" i="0">
                <a:latin typeface="Calibri"/>
                <a:ea typeface="Calibri"/>
                <a:cs typeface="Calibri"/>
                <a:sym typeface="Calibri"/>
              </a:rPr>
              <a:t>Take down crew fly.</a:t>
            </a:r>
            <a:endParaRPr/>
          </a:p>
          <a:p>
            <a:pPr marL="342900" lvl="0" indent="-342900" algn="l" rtl="0">
              <a:spcBef>
                <a:spcPts val="400"/>
              </a:spcBef>
              <a:spcAft>
                <a:spcPts val="0"/>
              </a:spcAft>
              <a:buClr>
                <a:srgbClr val="595959"/>
              </a:buClr>
              <a:buSzPts val="2000"/>
              <a:buChar char="•"/>
            </a:pPr>
            <a:r>
              <a:rPr lang="en-US" b="1" i="0">
                <a:latin typeface="Calibri"/>
                <a:ea typeface="Calibri"/>
                <a:cs typeface="Calibri"/>
                <a:sym typeface="Calibri"/>
              </a:rPr>
              <a:t>**Any crew gear you carry is yours to carry for the entire trek. </a:t>
            </a:r>
            <a:r>
              <a:rPr lang="en-US" b="1" i="0" u="sng">
                <a:latin typeface="Calibri"/>
                <a:ea typeface="Calibri"/>
                <a:cs typeface="Calibri"/>
                <a:sym typeface="Calibri"/>
              </a:rPr>
              <a:t>Remember what you are carrying </a:t>
            </a:r>
            <a:r>
              <a:rPr lang="en-US" b="1" i="0">
                <a:latin typeface="Calibri"/>
                <a:ea typeface="Calibri"/>
                <a:cs typeface="Calibri"/>
                <a:sym typeface="Calibri"/>
              </a:rPr>
              <a:t>in case it is needed in an emergency.</a:t>
            </a:r>
            <a:endParaRPr i="0">
              <a:latin typeface="Calibri"/>
              <a:ea typeface="Calibri"/>
              <a:cs typeface="Calibri"/>
              <a:sym typeface="Calibri"/>
            </a:endParaRPr>
          </a:p>
          <a:p>
            <a:pPr marL="342900" lvl="0" indent="-215900" algn="l" rtl="0">
              <a:spcBef>
                <a:spcPts val="400"/>
              </a:spcBef>
              <a:spcAft>
                <a:spcPts val="0"/>
              </a:spcAft>
              <a:buClr>
                <a:srgbClr val="595959"/>
              </a:buClr>
              <a:buSzPts val="2000"/>
              <a:buNone/>
            </a:pPr>
            <a:endParaRPr i="0">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2"/>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800"/>
              <a:buFont typeface="Calibri"/>
              <a:buNone/>
            </a:pPr>
            <a:r>
              <a:rPr lang="en-US" sz="2800"/>
              <a:t>Backpacking Etiquette - The Finer Points</a:t>
            </a:r>
            <a:endParaRPr/>
          </a:p>
        </p:txBody>
      </p:sp>
      <p:sp>
        <p:nvSpPr>
          <p:cNvPr id="385" name="Google Shape;385;p52"/>
          <p:cNvSpPr txBox="1">
            <a:spLocks noGrp="1"/>
          </p:cNvSpPr>
          <p:nvPr>
            <p:ph type="body" idx="1"/>
          </p:nvPr>
        </p:nvSpPr>
        <p:spPr>
          <a:xfrm>
            <a:off x="251520" y="1340768"/>
            <a:ext cx="8640960" cy="4392488"/>
          </a:xfrm>
          <a:prstGeom prst="rect">
            <a:avLst/>
          </a:prstGeom>
          <a:noFill/>
          <a:ln>
            <a:noFill/>
          </a:ln>
        </p:spPr>
        <p:txBody>
          <a:bodyPr spcFirstLastPara="1" wrap="square" lIns="91425" tIns="45700" rIns="91425" bIns="45700" anchor="t" anchorCtr="0">
            <a:normAutofit fontScale="55000" lnSpcReduction="20000"/>
          </a:bodyPr>
          <a:lstStyle/>
          <a:p>
            <a:pPr marL="342900" lvl="0" indent="-342900" algn="l" rtl="0">
              <a:spcBef>
                <a:spcPts val="0"/>
              </a:spcBef>
              <a:spcAft>
                <a:spcPts val="0"/>
              </a:spcAft>
              <a:buClr>
                <a:srgbClr val="3F3F3F"/>
              </a:buClr>
              <a:buSzPct val="100000"/>
              <a:buFont typeface="Arial"/>
              <a:buChar char="•"/>
            </a:pPr>
            <a:r>
              <a:rPr lang="en-US" sz="3600" i="0">
                <a:solidFill>
                  <a:srgbClr val="3F3F3F"/>
                </a:solidFill>
                <a:latin typeface="Calibri"/>
                <a:ea typeface="Calibri"/>
                <a:cs typeface="Calibri"/>
                <a:sym typeface="Calibri"/>
              </a:rPr>
              <a:t>A good high adventure team is like a powerful, well-oiled, finely-tuned marriage. Members cook meals together, face challenges together, and finally go to bed together. A bad adventure, on the other hand, is an awkward, ugly, embarrassing thing characterized by bickering, filth, frustration, and crispy meals.</a:t>
            </a:r>
            <a:endParaRPr/>
          </a:p>
          <a:p>
            <a:pPr marL="342900" lvl="0" indent="-342900" algn="l" rtl="0">
              <a:spcBef>
                <a:spcPts val="396"/>
              </a:spcBef>
              <a:spcAft>
                <a:spcPts val="0"/>
              </a:spcAft>
              <a:buClr>
                <a:srgbClr val="3F3F3F"/>
              </a:buClr>
              <a:buSzPct val="100000"/>
              <a:buFont typeface="Arial"/>
              <a:buChar char="•"/>
            </a:pPr>
            <a:r>
              <a:rPr lang="en-US" sz="3600" i="0">
                <a:solidFill>
                  <a:srgbClr val="3F3F3F"/>
                </a:solidFill>
                <a:latin typeface="Calibri"/>
                <a:ea typeface="Calibri"/>
                <a:cs typeface="Calibri"/>
                <a:sym typeface="Calibri"/>
              </a:rPr>
              <a:t>Nearly all bad adventures have one thing in common: poor behavior. This is true even if team members follow the stated rules, such as Don't Wear Muddy Boots into the Tent, Separate Fuel and Food, No Soap in the River, Wash your Hands Before Cooking, Keep your Trekking Pole Out of My Eye, etc.</a:t>
            </a:r>
            <a:endParaRPr/>
          </a:p>
          <a:p>
            <a:pPr marL="342900" lvl="0" indent="-342900" algn="l" rtl="0">
              <a:spcBef>
                <a:spcPts val="396"/>
              </a:spcBef>
              <a:spcAft>
                <a:spcPts val="0"/>
              </a:spcAft>
              <a:buClr>
                <a:srgbClr val="3F3F3F"/>
              </a:buClr>
              <a:buSzPct val="100000"/>
              <a:buFont typeface="Arial"/>
              <a:buChar char="•"/>
            </a:pPr>
            <a:r>
              <a:rPr lang="en-US" sz="3600" i="0">
                <a:solidFill>
                  <a:srgbClr val="3F3F3F"/>
                </a:solidFill>
                <a:latin typeface="Calibri"/>
                <a:ea typeface="Calibri"/>
                <a:cs typeface="Calibri"/>
                <a:sym typeface="Calibri"/>
              </a:rPr>
              <a:t>Unfortunately, too many rules of backpacking etiquette remain unspoken. Leaders seem to assume that their team members already have strong and generous characters like their own. But judging from a few of the backpackers we've encountered, more rules ought to be spelled out. Here are ten of them.</a:t>
            </a:r>
            <a:endParaRPr/>
          </a:p>
          <a:p>
            <a:pPr marL="342900" lvl="0" indent="-227647" algn="l" rtl="0">
              <a:spcBef>
                <a:spcPts val="363"/>
              </a:spcBef>
              <a:spcAft>
                <a:spcPts val="0"/>
              </a:spcAft>
              <a:buClr>
                <a:srgbClr val="595959"/>
              </a:buClr>
              <a:buSzPct val="100000"/>
              <a:buFont typeface="Arial"/>
              <a:buNone/>
            </a:pPr>
            <a:endParaRPr sz="3300" i="0">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3"/>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Backpacking Etiquette Rule #1</a:t>
            </a:r>
            <a:endParaRPr/>
          </a:p>
        </p:txBody>
      </p:sp>
      <p:sp>
        <p:nvSpPr>
          <p:cNvPr id="391" name="Google Shape;391;p53"/>
          <p:cNvSpPr txBox="1">
            <a:spLocks noGrp="1"/>
          </p:cNvSpPr>
          <p:nvPr>
            <p:ph type="body" idx="1"/>
          </p:nvPr>
        </p:nvSpPr>
        <p:spPr>
          <a:xfrm>
            <a:off x="251520" y="1340768"/>
            <a:ext cx="4176464" cy="47397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595959"/>
              </a:buClr>
              <a:buSzPts val="2000"/>
              <a:buNone/>
            </a:pPr>
            <a:r>
              <a:rPr lang="en-US" b="1" i="0">
                <a:latin typeface="Calibri"/>
                <a:ea typeface="Calibri"/>
                <a:cs typeface="Calibri"/>
                <a:sym typeface="Calibri"/>
              </a:rPr>
              <a:t>Get Your Butt Out of Bed.</a:t>
            </a:r>
            <a:r>
              <a:rPr lang="en-US" i="0">
                <a:latin typeface="Calibri"/>
                <a:ea typeface="Calibri"/>
                <a:cs typeface="Calibri"/>
                <a:sym typeface="Calibri"/>
              </a:rPr>
              <a:t> </a:t>
            </a:r>
            <a:endParaRPr i="0">
              <a:latin typeface="Calibri"/>
              <a:ea typeface="Calibri"/>
              <a:cs typeface="Calibri"/>
              <a:sym typeface="Calibri"/>
            </a:endParaRPr>
          </a:p>
          <a:p>
            <a:pPr marL="342900" lvl="0" indent="-342900" algn="l" rtl="0">
              <a:spcBef>
                <a:spcPts val="360"/>
              </a:spcBef>
              <a:spcAft>
                <a:spcPts val="0"/>
              </a:spcAft>
              <a:buClr>
                <a:srgbClr val="595959"/>
              </a:buClr>
              <a:buSzPts val="1800"/>
              <a:buFont typeface="Arial"/>
              <a:buChar char="•"/>
            </a:pPr>
            <a:r>
              <a:rPr lang="en-US" sz="1800" i="0">
                <a:latin typeface="Calibri"/>
                <a:ea typeface="Calibri"/>
                <a:cs typeface="Calibri"/>
                <a:sym typeface="Calibri"/>
              </a:rPr>
              <a:t>Suppose your team members get up early to fetch water and fire up the stove while you lie comatose in your sleeping bag. As they run an extensive equipment check, pack gear, and fix your breakfast, they hear you snoring. Last night you were their buddy; now they're drawing up lists of things about you that make them want to spit. They will devise cruel punishments for you. You have earned them. The team concept is now defunct. Had you gotten out of bed, nobody would have had to suffer.</a:t>
            </a:r>
            <a:endParaRPr/>
          </a:p>
          <a:p>
            <a:pPr marL="342900" lvl="0" indent="-215900" algn="l" rtl="0">
              <a:spcBef>
                <a:spcPts val="400"/>
              </a:spcBef>
              <a:spcAft>
                <a:spcPts val="0"/>
              </a:spcAft>
              <a:buClr>
                <a:srgbClr val="595959"/>
              </a:buClr>
              <a:buSzPts val="2000"/>
              <a:buNone/>
            </a:pPr>
            <a:endParaRPr/>
          </a:p>
        </p:txBody>
      </p:sp>
      <p:pic>
        <p:nvPicPr>
          <p:cNvPr id="392" name="Google Shape;392;p53"/>
          <p:cNvPicPr preferRelativeResize="0"/>
          <p:nvPr/>
        </p:nvPicPr>
        <p:blipFill rotWithShape="1">
          <a:blip r:embed="rId3">
            <a:alphaModFix/>
          </a:blip>
          <a:srcRect/>
          <a:stretch/>
        </p:blipFill>
        <p:spPr>
          <a:xfrm>
            <a:off x="4470081" y="1484784"/>
            <a:ext cx="4572000" cy="239649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4"/>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Backpacking Etiquette Rule #2</a:t>
            </a:r>
            <a:endParaRPr/>
          </a:p>
        </p:txBody>
      </p:sp>
      <p:sp>
        <p:nvSpPr>
          <p:cNvPr id="398" name="Google Shape;398;p54"/>
          <p:cNvSpPr txBox="1">
            <a:spLocks noGrp="1"/>
          </p:cNvSpPr>
          <p:nvPr>
            <p:ph type="body" idx="1"/>
          </p:nvPr>
        </p:nvSpPr>
        <p:spPr>
          <a:xfrm>
            <a:off x="4067944" y="1340768"/>
            <a:ext cx="4824536" cy="47397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595959"/>
              </a:buClr>
              <a:buSzPts val="2000"/>
              <a:buNone/>
            </a:pPr>
            <a:r>
              <a:rPr lang="en-US" b="1" i="0"/>
              <a:t>Do Not Be too Cheerful Before Breakfast.</a:t>
            </a:r>
            <a:r>
              <a:rPr lang="en-US" i="0"/>
              <a:t> </a:t>
            </a:r>
            <a:endParaRPr i="0"/>
          </a:p>
          <a:p>
            <a:pPr marL="342900" lvl="0" indent="-342900" algn="l" rtl="0">
              <a:spcBef>
                <a:spcPts val="360"/>
              </a:spcBef>
              <a:spcAft>
                <a:spcPts val="0"/>
              </a:spcAft>
              <a:buClr>
                <a:srgbClr val="595959"/>
              </a:buClr>
              <a:buSzPts val="1800"/>
              <a:buFont typeface="Arial"/>
              <a:buChar char="•"/>
            </a:pPr>
            <a:r>
              <a:rPr lang="en-US" sz="1800" i="0"/>
              <a:t>Some people wake up perky and happy as fluffy bunny rabbits. They put stress on those who wake up mean as rabid wolverines. Exhortations such as "Rise and shine, sugar!" and "Greet the dawn, pumpkin!" have been known to provoke pungent expletives from wolverine types. These curses, in turn, may offend fluffy bunny types. Indeed, they are issued with the sincere intent to offend. Thus, the day begins with flying fur and hurt feelings. The best early-morning behavior is simple: </a:t>
            </a:r>
            <a:r>
              <a:rPr lang="en-US" sz="1800" b="1" i="0"/>
              <a:t>Be quiet.</a:t>
            </a:r>
            <a:endParaRPr sz="1800" i="0">
              <a:latin typeface="Times New Roman"/>
              <a:ea typeface="Times New Roman"/>
              <a:cs typeface="Times New Roman"/>
              <a:sym typeface="Times New Roman"/>
            </a:endParaRPr>
          </a:p>
          <a:p>
            <a:pPr marL="342900" lvl="0" indent="-215900" algn="l" rtl="0">
              <a:spcBef>
                <a:spcPts val="400"/>
              </a:spcBef>
              <a:spcAft>
                <a:spcPts val="0"/>
              </a:spcAft>
              <a:buClr>
                <a:srgbClr val="595959"/>
              </a:buClr>
              <a:buSzPts val="2000"/>
              <a:buFont typeface="Arial"/>
              <a:buNone/>
            </a:pPr>
            <a:endParaRPr/>
          </a:p>
        </p:txBody>
      </p:sp>
      <p:pic>
        <p:nvPicPr>
          <p:cNvPr id="399" name="Google Shape;399;p54"/>
          <p:cNvPicPr preferRelativeResize="0"/>
          <p:nvPr/>
        </p:nvPicPr>
        <p:blipFill rotWithShape="1">
          <a:blip r:embed="rId3">
            <a:alphaModFix/>
          </a:blip>
          <a:srcRect/>
          <a:stretch/>
        </p:blipFill>
        <p:spPr>
          <a:xfrm>
            <a:off x="251520" y="1340768"/>
            <a:ext cx="3593075" cy="269480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5"/>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Backpacking Etiquette Rule #3</a:t>
            </a:r>
            <a:endParaRPr/>
          </a:p>
        </p:txBody>
      </p:sp>
      <p:sp>
        <p:nvSpPr>
          <p:cNvPr id="405" name="Google Shape;405;p55"/>
          <p:cNvSpPr txBox="1">
            <a:spLocks noGrp="1"/>
          </p:cNvSpPr>
          <p:nvPr>
            <p:ph type="body" idx="1"/>
          </p:nvPr>
        </p:nvSpPr>
        <p:spPr>
          <a:xfrm>
            <a:off x="251520" y="1340768"/>
            <a:ext cx="4248472" cy="525658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spcBef>
                <a:spcPts val="0"/>
              </a:spcBef>
              <a:spcAft>
                <a:spcPts val="0"/>
              </a:spcAft>
              <a:buClr>
                <a:srgbClr val="595959"/>
              </a:buClr>
              <a:buSzPct val="100000"/>
              <a:buNone/>
            </a:pPr>
            <a:r>
              <a:rPr lang="en-US" sz="2200" b="1" i="0"/>
              <a:t>Do Not Complain about Anything, Ever.</a:t>
            </a:r>
            <a:r>
              <a:rPr lang="en-US" sz="2200" i="0"/>
              <a:t> </a:t>
            </a:r>
            <a:endParaRPr/>
          </a:p>
          <a:p>
            <a:pPr marL="342900" lvl="0" indent="-342931" algn="l" rtl="0">
              <a:spcBef>
                <a:spcPts val="351"/>
              </a:spcBef>
              <a:spcAft>
                <a:spcPts val="0"/>
              </a:spcAft>
              <a:buClr>
                <a:srgbClr val="595959"/>
              </a:buClr>
              <a:buSzPct val="100000"/>
              <a:buFont typeface="Arial"/>
              <a:buChar char="•"/>
            </a:pPr>
            <a:r>
              <a:rPr lang="en-US" sz="1900" i="0"/>
              <a:t>You are cold and wet, visibility is four inches with wind driven sleet granules embedding themselves in your face like shotgun pellets, mosquitoes and black flies are sucking one quart of blood per hour, and the day’s route has an elevation increase of 5000 feet. Must you mention it? Do you think your friends haven't noticed the conditions? Make a suggestion. Tell a joke. Lead a prayer. Do not lodge a complaint. Your pack weighs 87 pounds and your cheap backpack straps are actually cutting into your flesh. Were you promised a personal Sherpa? Did somebody cheat you out of a mule team? If you can't carry your weight, get a motor home.</a:t>
            </a:r>
            <a:endParaRPr/>
          </a:p>
          <a:p>
            <a:pPr marL="0" lvl="0" indent="0" algn="l" rtl="0">
              <a:spcBef>
                <a:spcPts val="370"/>
              </a:spcBef>
              <a:spcAft>
                <a:spcPts val="0"/>
              </a:spcAft>
              <a:buClr>
                <a:srgbClr val="595959"/>
              </a:buClr>
              <a:buSzPct val="100000"/>
              <a:buNone/>
            </a:pPr>
            <a:endParaRPr i="0"/>
          </a:p>
        </p:txBody>
      </p:sp>
      <p:pic>
        <p:nvPicPr>
          <p:cNvPr id="406" name="Google Shape;406;p55"/>
          <p:cNvPicPr preferRelativeResize="0"/>
          <p:nvPr/>
        </p:nvPicPr>
        <p:blipFill rotWithShape="1">
          <a:blip r:embed="rId3">
            <a:alphaModFix/>
          </a:blip>
          <a:srcRect/>
          <a:stretch/>
        </p:blipFill>
        <p:spPr>
          <a:xfrm>
            <a:off x="4615205" y="1412776"/>
            <a:ext cx="4277275" cy="237626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6"/>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Backpacking Etiquette Rule #4</a:t>
            </a:r>
            <a:endParaRPr/>
          </a:p>
        </p:txBody>
      </p:sp>
      <p:sp>
        <p:nvSpPr>
          <p:cNvPr id="412" name="Google Shape;412;p56"/>
          <p:cNvSpPr txBox="1">
            <a:spLocks noGrp="1"/>
          </p:cNvSpPr>
          <p:nvPr>
            <p:ph type="body" idx="1"/>
          </p:nvPr>
        </p:nvSpPr>
        <p:spPr>
          <a:xfrm>
            <a:off x="4860032" y="1340768"/>
            <a:ext cx="4104456" cy="547260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spcBef>
                <a:spcPts val="0"/>
              </a:spcBef>
              <a:spcAft>
                <a:spcPts val="0"/>
              </a:spcAft>
              <a:buClr>
                <a:srgbClr val="595959"/>
              </a:buClr>
              <a:buSzPct val="100000"/>
              <a:buNone/>
            </a:pPr>
            <a:r>
              <a:rPr lang="en-US" sz="2400" b="1" i="0"/>
              <a:t>Learn to Cook at Least One Thing Right.</a:t>
            </a:r>
            <a:r>
              <a:rPr lang="en-US" sz="2400" i="0"/>
              <a:t> </a:t>
            </a:r>
            <a:endParaRPr sz="2400" i="0"/>
          </a:p>
          <a:p>
            <a:pPr marL="342900" lvl="0" indent="-342931" algn="l" rtl="0">
              <a:spcBef>
                <a:spcPts val="388"/>
              </a:spcBef>
              <a:spcAft>
                <a:spcPts val="0"/>
              </a:spcAft>
              <a:buClr>
                <a:srgbClr val="595959"/>
              </a:buClr>
              <a:buSzPct val="100000"/>
              <a:buFont typeface="Arial"/>
              <a:buChar char="•"/>
            </a:pPr>
            <a:r>
              <a:rPr lang="en-US" sz="2100" i="0"/>
              <a:t>One expedition trick is so old that it is no longer amusing: on the first cooking assignment, the clever cook prepares a dish that resembles “Burnt Sock in Toxic Waste Sauce”. The cook hopes to be relieved permanently from cooking duties. This is the childish approach to a problem that's been with us since people first started throwing lizards on the fire. Tricks are not a part of a team spirit. If you don't like to cook, say so. Offer to wash dishes and to prepare the one thing you do know how to cook, even if it's only boiled water. Remember that talented camp cooks sometimes get invited to join major expeditions in Nepal, all expenses paid.</a:t>
            </a:r>
            <a:endParaRPr/>
          </a:p>
          <a:p>
            <a:pPr marL="342900" lvl="0" indent="-225425" algn="l" rtl="0">
              <a:spcBef>
                <a:spcPts val="370"/>
              </a:spcBef>
              <a:spcAft>
                <a:spcPts val="0"/>
              </a:spcAft>
              <a:buClr>
                <a:srgbClr val="595959"/>
              </a:buClr>
              <a:buSzPct val="100000"/>
              <a:buFont typeface="Arial"/>
              <a:buNone/>
            </a:pPr>
            <a:endParaRPr/>
          </a:p>
        </p:txBody>
      </p:sp>
      <p:pic>
        <p:nvPicPr>
          <p:cNvPr id="413" name="Google Shape;413;p56"/>
          <p:cNvPicPr preferRelativeResize="0"/>
          <p:nvPr/>
        </p:nvPicPr>
        <p:blipFill rotWithShape="1">
          <a:blip r:embed="rId3">
            <a:alphaModFix/>
          </a:blip>
          <a:srcRect/>
          <a:stretch/>
        </p:blipFill>
        <p:spPr>
          <a:xfrm>
            <a:off x="267544" y="1412776"/>
            <a:ext cx="4463988" cy="297599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7"/>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Backpacking Etiquette Rule #5</a:t>
            </a:r>
            <a:endParaRPr/>
          </a:p>
        </p:txBody>
      </p:sp>
      <p:sp>
        <p:nvSpPr>
          <p:cNvPr id="419" name="Google Shape;419;p57"/>
          <p:cNvSpPr txBox="1">
            <a:spLocks noGrp="1"/>
          </p:cNvSpPr>
          <p:nvPr>
            <p:ph type="body" idx="1"/>
          </p:nvPr>
        </p:nvSpPr>
        <p:spPr>
          <a:xfrm>
            <a:off x="251520" y="1340768"/>
            <a:ext cx="4968552" cy="47397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595959"/>
              </a:buClr>
              <a:buSzPts val="2000"/>
              <a:buNone/>
            </a:pPr>
            <a:r>
              <a:rPr lang="en-US" b="1" i="0"/>
              <a:t>Either A) Bathe, or B) Accept an Unflattering New Nickname.</a:t>
            </a:r>
            <a:r>
              <a:rPr lang="en-US" i="0"/>
              <a:t> </a:t>
            </a:r>
            <a:endParaRPr i="0"/>
          </a:p>
          <a:p>
            <a:pPr marL="342900" lvl="0" indent="-342900" algn="l" rtl="0">
              <a:spcBef>
                <a:spcPts val="360"/>
              </a:spcBef>
              <a:spcAft>
                <a:spcPts val="0"/>
              </a:spcAft>
              <a:buClr>
                <a:srgbClr val="595959"/>
              </a:buClr>
              <a:buSzPts val="1800"/>
              <a:buFont typeface="Arial"/>
              <a:buChar char="•"/>
            </a:pPr>
            <a:r>
              <a:rPr lang="en-US" sz="1800" i="0"/>
              <a:t>After a week or so on the trail, without bathing, hair forms angry little clumps and wads and the body odor is extreme. This leaves the person looking and smelling like an escapee from the basement of a mental ward outhouse. Such an appearance could shake a team's confidence in your judgment let alone your tentmate’s willingness to share space with you. If you can't bathe, be prepared for others to do it for you when you least expect it.</a:t>
            </a:r>
            <a:endParaRPr/>
          </a:p>
          <a:p>
            <a:pPr marL="342900" lvl="0" indent="-215900" algn="l" rtl="0">
              <a:spcBef>
                <a:spcPts val="400"/>
              </a:spcBef>
              <a:spcAft>
                <a:spcPts val="0"/>
              </a:spcAft>
              <a:buClr>
                <a:srgbClr val="595959"/>
              </a:buClr>
              <a:buSzPts val="2000"/>
              <a:buFont typeface="Arial"/>
              <a:buNone/>
            </a:pPr>
            <a:endParaRPr/>
          </a:p>
        </p:txBody>
      </p:sp>
      <p:pic>
        <p:nvPicPr>
          <p:cNvPr id="420" name="Google Shape;420;p57"/>
          <p:cNvPicPr preferRelativeResize="0"/>
          <p:nvPr/>
        </p:nvPicPr>
        <p:blipFill rotWithShape="1">
          <a:blip r:embed="rId3">
            <a:alphaModFix/>
          </a:blip>
          <a:srcRect/>
          <a:stretch/>
        </p:blipFill>
        <p:spPr>
          <a:xfrm>
            <a:off x="5424677" y="1340768"/>
            <a:ext cx="3501008" cy="350100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8"/>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Backpacking Etiquette Rule #6</a:t>
            </a:r>
            <a:endParaRPr/>
          </a:p>
        </p:txBody>
      </p:sp>
      <p:sp>
        <p:nvSpPr>
          <p:cNvPr id="426" name="Google Shape;426;p58"/>
          <p:cNvSpPr txBox="1">
            <a:spLocks noGrp="1"/>
          </p:cNvSpPr>
          <p:nvPr>
            <p:ph type="body" idx="1"/>
          </p:nvPr>
        </p:nvSpPr>
        <p:spPr>
          <a:xfrm>
            <a:off x="251520" y="1340768"/>
            <a:ext cx="8640960" cy="273630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spcBef>
                <a:spcPts val="0"/>
              </a:spcBef>
              <a:spcAft>
                <a:spcPts val="0"/>
              </a:spcAft>
              <a:buClr>
                <a:srgbClr val="595959"/>
              </a:buClr>
              <a:buSzPct val="100000"/>
              <a:buNone/>
            </a:pPr>
            <a:r>
              <a:rPr lang="en-US" sz="2200" b="1" i="0"/>
              <a:t>Do Not Ask if Anybody's Seen Your Stuff.</a:t>
            </a:r>
            <a:r>
              <a:rPr lang="en-US" sz="2200" i="0"/>
              <a:t>  </a:t>
            </a:r>
            <a:endParaRPr sz="2200" i="0"/>
          </a:p>
          <a:p>
            <a:pPr marL="342900" lvl="0" indent="-342931" algn="l" rtl="0">
              <a:spcBef>
                <a:spcPts val="351"/>
              </a:spcBef>
              <a:spcAft>
                <a:spcPts val="0"/>
              </a:spcAft>
              <a:buClr>
                <a:srgbClr val="595959"/>
              </a:buClr>
              <a:buSzPct val="100000"/>
              <a:buFont typeface="Arial"/>
              <a:buChar char="•"/>
            </a:pPr>
            <a:r>
              <a:rPr lang="en-US" sz="1900" i="0"/>
              <a:t>Experienced backpackers have systems for organizing their gear.  They very rarely leave it strewn around camp or lying back on the trail.  One of the stupidest things you can do is ask your tentmate if they've seen the tent poles you thought you packed 15 miles ago.  Even in the unlikely event you get home alive, you will not be invited on the next trip.  Should you ever leave the tent poles 15 miles away, do not ask if anybody's seen them.  Simply announce, with a good-natured chuckle, that you are about to set off in the dark on a 30-mile hike to retrieve them, and that you are sorry.  Also, it's unprofessional to lose personal items such as your spoon or your toothbrush.  If something like that happens, don't mention it to anyone.</a:t>
            </a:r>
            <a:endParaRPr/>
          </a:p>
          <a:p>
            <a:pPr marL="342900" lvl="0" indent="-225425" algn="l" rtl="0">
              <a:spcBef>
                <a:spcPts val="370"/>
              </a:spcBef>
              <a:spcAft>
                <a:spcPts val="0"/>
              </a:spcAft>
              <a:buClr>
                <a:srgbClr val="595959"/>
              </a:buClr>
              <a:buSzPct val="100000"/>
              <a:buFont typeface="Arial"/>
              <a:buNone/>
            </a:pPr>
            <a:endParaRPr/>
          </a:p>
        </p:txBody>
      </p:sp>
      <p:pic>
        <p:nvPicPr>
          <p:cNvPr id="427" name="Google Shape;427;p58"/>
          <p:cNvPicPr preferRelativeResize="0"/>
          <p:nvPr/>
        </p:nvPicPr>
        <p:blipFill rotWithShape="1">
          <a:blip r:embed="rId3">
            <a:alphaModFix/>
          </a:blip>
          <a:srcRect/>
          <a:stretch/>
        </p:blipFill>
        <p:spPr>
          <a:xfrm>
            <a:off x="1406463" y="4005064"/>
            <a:ext cx="6115050" cy="2381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4"/>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Types of Backpacking Stoves</a:t>
            </a:r>
            <a:endParaRPr/>
          </a:p>
        </p:txBody>
      </p:sp>
      <p:sp>
        <p:nvSpPr>
          <p:cNvPr id="116" name="Google Shape;116;p14"/>
          <p:cNvSpPr txBox="1">
            <a:spLocks noGrp="1"/>
          </p:cNvSpPr>
          <p:nvPr>
            <p:ph type="body" idx="1"/>
          </p:nvPr>
        </p:nvSpPr>
        <p:spPr>
          <a:xfrm>
            <a:off x="251520" y="1340768"/>
            <a:ext cx="4176464" cy="5112568"/>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a:t>There are three main categories of backpacking stoves:</a:t>
            </a:r>
            <a:endParaRPr/>
          </a:p>
          <a:p>
            <a:pPr marL="800100" lvl="1" indent="-342900" algn="l" rtl="0">
              <a:spcBef>
                <a:spcPts val="320"/>
              </a:spcBef>
              <a:spcAft>
                <a:spcPts val="0"/>
              </a:spcAft>
              <a:buClr>
                <a:srgbClr val="595959"/>
              </a:buClr>
              <a:buSzPts val="1600"/>
              <a:buChar char="–"/>
            </a:pPr>
            <a:r>
              <a:rPr lang="en-US" b="1"/>
              <a:t>Canister stoves: </a:t>
            </a:r>
            <a:r>
              <a:rPr lang="en-US"/>
              <a:t>These easy-to-use, low-maintenance stoves typically screw onto the threaded tops of self-sealing fuel canisters that contain two pre-pressurized gases: isobutane and propane.</a:t>
            </a:r>
            <a:endParaRPr/>
          </a:p>
          <a:p>
            <a:pPr marL="800100" lvl="1" indent="-342900" algn="l" rtl="0">
              <a:spcBef>
                <a:spcPts val="320"/>
              </a:spcBef>
              <a:spcAft>
                <a:spcPts val="0"/>
              </a:spcAft>
              <a:buClr>
                <a:srgbClr val="595959"/>
              </a:buClr>
              <a:buSzPts val="1600"/>
              <a:buChar char="–"/>
            </a:pPr>
            <a:r>
              <a:rPr lang="en-US" b="1"/>
              <a:t>Liquid fuel stoves: </a:t>
            </a:r>
            <a:r>
              <a:rPr lang="en-US"/>
              <a:t>These versatile stoves connect to refillable fuel bottles. While most liquid-fuel stoves run on white gas, you do have other options available, which can be a particular benefit if you’re traveling internationally. </a:t>
            </a:r>
            <a:endParaRPr/>
          </a:p>
          <a:p>
            <a:pPr marL="800100" lvl="1" indent="-342900" algn="l" rtl="0">
              <a:spcBef>
                <a:spcPts val="320"/>
              </a:spcBef>
              <a:spcAft>
                <a:spcPts val="0"/>
              </a:spcAft>
              <a:buClr>
                <a:srgbClr val="595959"/>
              </a:buClr>
              <a:buSzPts val="1600"/>
              <a:buChar char="–"/>
            </a:pPr>
            <a:r>
              <a:rPr lang="en-US" b="1"/>
              <a:t>Alternative-fuel stoves: </a:t>
            </a:r>
            <a:r>
              <a:rPr lang="en-US"/>
              <a:t>This growing category includes stoves that run on</a:t>
            </a:r>
            <a:r>
              <a:rPr lang="en-US" b="1"/>
              <a:t> </a:t>
            </a:r>
            <a:r>
              <a:rPr lang="en-US"/>
              <a:t>fuel pellets or wood.</a:t>
            </a:r>
            <a:endParaRPr/>
          </a:p>
          <a:p>
            <a:pPr marL="342900" lvl="0" indent="-215900" algn="l" rtl="0">
              <a:spcBef>
                <a:spcPts val="400"/>
              </a:spcBef>
              <a:spcAft>
                <a:spcPts val="0"/>
              </a:spcAft>
              <a:buClr>
                <a:srgbClr val="595959"/>
              </a:buClr>
              <a:buSzPts val="2000"/>
              <a:buFont typeface="Arial"/>
              <a:buNone/>
            </a:pPr>
            <a:endParaRPr/>
          </a:p>
        </p:txBody>
      </p:sp>
      <p:pic>
        <p:nvPicPr>
          <p:cNvPr id="117" name="Google Shape;117;p14"/>
          <p:cNvPicPr preferRelativeResize="0"/>
          <p:nvPr/>
        </p:nvPicPr>
        <p:blipFill rotWithShape="1">
          <a:blip r:embed="rId3">
            <a:alphaModFix/>
          </a:blip>
          <a:srcRect/>
          <a:stretch/>
        </p:blipFill>
        <p:spPr>
          <a:xfrm>
            <a:off x="4546021" y="1484784"/>
            <a:ext cx="4479332" cy="337869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9"/>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Backpacking Etiquette Rule #7</a:t>
            </a:r>
            <a:endParaRPr/>
          </a:p>
        </p:txBody>
      </p:sp>
      <p:sp>
        <p:nvSpPr>
          <p:cNvPr id="433" name="Google Shape;433;p59"/>
          <p:cNvSpPr txBox="1">
            <a:spLocks noGrp="1"/>
          </p:cNvSpPr>
          <p:nvPr>
            <p:ph type="body" idx="1"/>
          </p:nvPr>
        </p:nvSpPr>
        <p:spPr>
          <a:xfrm>
            <a:off x="4644008" y="1340768"/>
            <a:ext cx="4248472" cy="525658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spcBef>
                <a:spcPts val="0"/>
              </a:spcBef>
              <a:spcAft>
                <a:spcPts val="0"/>
              </a:spcAft>
              <a:buClr>
                <a:srgbClr val="595959"/>
              </a:buClr>
              <a:buSzPct val="100000"/>
              <a:buNone/>
            </a:pPr>
            <a:r>
              <a:rPr lang="en-US" sz="2400" b="1" i="0"/>
              <a:t>Never Ask Where You Are.</a:t>
            </a:r>
            <a:r>
              <a:rPr lang="en-US" sz="2400" i="0"/>
              <a:t> </a:t>
            </a:r>
            <a:endParaRPr sz="2400" i="0"/>
          </a:p>
          <a:p>
            <a:pPr marL="342900" lvl="0" indent="-342931" algn="l" rtl="0">
              <a:spcBef>
                <a:spcPts val="351"/>
              </a:spcBef>
              <a:spcAft>
                <a:spcPts val="0"/>
              </a:spcAft>
              <a:buClr>
                <a:srgbClr val="595959"/>
              </a:buClr>
              <a:buSzPct val="100000"/>
              <a:buFont typeface="Arial"/>
              <a:buChar char="•"/>
            </a:pPr>
            <a:r>
              <a:rPr lang="en-US" sz="1900" i="0"/>
              <a:t>If you want to know where you are or how much farther the destination is, look at the map.  Don’t verbalize your question. Everyone is encouraged and welcome to participate in the evening or morning route planning sessions, or you may want the challenge to try to figure it out yourself. Go for it. If you're still confused, feel free to discuss the identity of landmarks around you and how they correspond to the cartography.  But if at some point you: A) suspect that a mistake has been made, B) have experience in interpreting topographical maps, or C) are certain that your group leader is a novice or on drugs, speak up.  Otherwise, follow the group like sheep.</a:t>
            </a:r>
            <a:endParaRPr/>
          </a:p>
          <a:p>
            <a:pPr marL="342900" lvl="0" indent="-231330" algn="l" rtl="0">
              <a:spcBef>
                <a:spcPts val="351"/>
              </a:spcBef>
              <a:spcAft>
                <a:spcPts val="0"/>
              </a:spcAft>
              <a:buClr>
                <a:srgbClr val="595959"/>
              </a:buClr>
              <a:buSzPct val="100000"/>
              <a:buFont typeface="Arial"/>
              <a:buNone/>
            </a:pPr>
            <a:endParaRPr sz="1900"/>
          </a:p>
        </p:txBody>
      </p:sp>
      <p:pic>
        <p:nvPicPr>
          <p:cNvPr id="434" name="Google Shape;434;p59"/>
          <p:cNvPicPr preferRelativeResize="0"/>
          <p:nvPr/>
        </p:nvPicPr>
        <p:blipFill rotWithShape="1">
          <a:blip r:embed="rId3">
            <a:alphaModFix/>
          </a:blip>
          <a:srcRect/>
          <a:stretch/>
        </p:blipFill>
        <p:spPr>
          <a:xfrm>
            <a:off x="190383" y="1340768"/>
            <a:ext cx="4273605" cy="285216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0"/>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Backpacking Etiquette Rule #8</a:t>
            </a:r>
            <a:endParaRPr/>
          </a:p>
        </p:txBody>
      </p:sp>
      <p:sp>
        <p:nvSpPr>
          <p:cNvPr id="440" name="Google Shape;440;p60"/>
          <p:cNvSpPr txBox="1">
            <a:spLocks noGrp="1"/>
          </p:cNvSpPr>
          <p:nvPr>
            <p:ph type="body" idx="1"/>
          </p:nvPr>
        </p:nvSpPr>
        <p:spPr>
          <a:xfrm>
            <a:off x="251520" y="1340768"/>
            <a:ext cx="4248472" cy="5328592"/>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spcBef>
                <a:spcPts val="0"/>
              </a:spcBef>
              <a:spcAft>
                <a:spcPts val="0"/>
              </a:spcAft>
              <a:buClr>
                <a:srgbClr val="595959"/>
              </a:buClr>
              <a:buSzPct val="100000"/>
              <a:buNone/>
            </a:pPr>
            <a:r>
              <a:rPr lang="en-US" sz="2200" b="1" i="0"/>
              <a:t>Always Carry More than Your Fair Share.</a:t>
            </a:r>
            <a:r>
              <a:rPr lang="en-US" sz="2200" i="0"/>
              <a:t> </a:t>
            </a:r>
            <a:endParaRPr sz="2200" i="0"/>
          </a:p>
          <a:p>
            <a:pPr marL="342900" lvl="0" indent="-342931" algn="l" rtl="0">
              <a:spcBef>
                <a:spcPts val="351"/>
              </a:spcBef>
              <a:spcAft>
                <a:spcPts val="0"/>
              </a:spcAft>
              <a:buClr>
                <a:srgbClr val="595959"/>
              </a:buClr>
              <a:buSzPct val="100000"/>
              <a:buFont typeface="Arial"/>
              <a:buChar char="•"/>
            </a:pPr>
            <a:r>
              <a:rPr lang="en-US" sz="1900" i="0"/>
              <a:t>When the trip is over, would you rather be remembered as a stud or a sissy? Keep in mind that a pound or two of extra weight in your pack won't make your back hurt any more than it already does. In any given group of flatlanders, somebody is bound to try and lighten their overall weight by not carrying their fair share; usually by stating that their bear canister or pack has no more room. When an argument begins, take the extra weight yourself. Then shake your head and gaze with pity upon the slothful one. This is the mature response to childish behavior. On the trail that day, during a break, load the offender's pack with a few extra pounds of rocks or gravel.</a:t>
            </a:r>
            <a:endParaRPr/>
          </a:p>
          <a:p>
            <a:pPr marL="342900" lvl="0" indent="-225425" algn="l" rtl="0">
              <a:spcBef>
                <a:spcPts val="370"/>
              </a:spcBef>
              <a:spcAft>
                <a:spcPts val="0"/>
              </a:spcAft>
              <a:buClr>
                <a:srgbClr val="595959"/>
              </a:buClr>
              <a:buSzPct val="100000"/>
              <a:buFont typeface="Arial"/>
              <a:buNone/>
            </a:pPr>
            <a:endParaRPr/>
          </a:p>
        </p:txBody>
      </p:sp>
      <p:pic>
        <p:nvPicPr>
          <p:cNvPr id="441" name="Google Shape;441;p60"/>
          <p:cNvPicPr preferRelativeResize="0"/>
          <p:nvPr/>
        </p:nvPicPr>
        <p:blipFill rotWithShape="1">
          <a:blip r:embed="rId3">
            <a:alphaModFix/>
          </a:blip>
          <a:srcRect/>
          <a:stretch/>
        </p:blipFill>
        <p:spPr>
          <a:xfrm>
            <a:off x="4572000" y="1340768"/>
            <a:ext cx="4373047" cy="316552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1"/>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Backpacking Etiquette Rule #9</a:t>
            </a:r>
            <a:endParaRPr/>
          </a:p>
        </p:txBody>
      </p:sp>
      <p:sp>
        <p:nvSpPr>
          <p:cNvPr id="447" name="Google Shape;447;p61"/>
          <p:cNvSpPr txBox="1">
            <a:spLocks noGrp="1"/>
          </p:cNvSpPr>
          <p:nvPr>
            <p:ph type="body" idx="1"/>
          </p:nvPr>
        </p:nvSpPr>
        <p:spPr>
          <a:xfrm>
            <a:off x="4572000" y="1340768"/>
            <a:ext cx="4320480" cy="4536504"/>
          </a:xfrm>
          <a:prstGeom prst="rect">
            <a:avLst/>
          </a:prstGeom>
          <a:noFill/>
          <a:ln>
            <a:noFill/>
          </a:ln>
        </p:spPr>
        <p:txBody>
          <a:bodyPr spcFirstLastPara="1" wrap="square" lIns="91425" tIns="45700" rIns="91425" bIns="45700" anchor="t" anchorCtr="0">
            <a:normAutofit fontScale="92500"/>
          </a:bodyPr>
          <a:lstStyle/>
          <a:p>
            <a:pPr marL="0" lvl="0" indent="0" algn="l" rtl="0">
              <a:spcBef>
                <a:spcPts val="0"/>
              </a:spcBef>
              <a:spcAft>
                <a:spcPts val="0"/>
              </a:spcAft>
              <a:buClr>
                <a:srgbClr val="595959"/>
              </a:buClr>
              <a:buSzPct val="100000"/>
              <a:buNone/>
            </a:pPr>
            <a:r>
              <a:rPr lang="en-US" sz="2200" b="1" i="0"/>
              <a:t>Do Not Get Sunburned.</a:t>
            </a:r>
            <a:r>
              <a:rPr lang="en-US" sz="2200" i="0"/>
              <a:t> </a:t>
            </a:r>
            <a:endParaRPr sz="2200" i="0"/>
          </a:p>
          <a:p>
            <a:pPr marL="342900" lvl="0" indent="-342931" algn="l" rtl="0">
              <a:spcBef>
                <a:spcPts val="351"/>
              </a:spcBef>
              <a:spcAft>
                <a:spcPts val="0"/>
              </a:spcAft>
              <a:buClr>
                <a:srgbClr val="595959"/>
              </a:buClr>
              <a:buSzPct val="100000"/>
              <a:buFont typeface="Arial"/>
              <a:buChar char="•"/>
            </a:pPr>
            <a:r>
              <a:rPr lang="en-US" sz="1900" i="0"/>
              <a:t>Sunburn is not only painful and unattractive. It's also an obvious sign of inexperience. Most newbies wait too long before applying sunscreen. Once you've burned on an expedition, you may not have a chance to get out of the sun. Then the burn gets burned, skin peels away, blisters sprout on the already swollen lips. Anyway, you get the idea. Wear SPF 30 protection. It gives you just about 100% protection. It does get on your sunglasses, all over your clothes and in your mouth.  But that's OK. Unlike sunshine, sunscreen is non-toxic.</a:t>
            </a:r>
            <a:endParaRPr/>
          </a:p>
          <a:p>
            <a:pPr marL="342900" lvl="0" indent="-225425" algn="l" rtl="0">
              <a:spcBef>
                <a:spcPts val="370"/>
              </a:spcBef>
              <a:spcAft>
                <a:spcPts val="0"/>
              </a:spcAft>
              <a:buClr>
                <a:srgbClr val="595959"/>
              </a:buClr>
              <a:buSzPct val="100000"/>
              <a:buFont typeface="Arial"/>
              <a:buNone/>
            </a:pPr>
            <a:endParaRPr/>
          </a:p>
        </p:txBody>
      </p:sp>
      <p:pic>
        <p:nvPicPr>
          <p:cNvPr id="448" name="Google Shape;448;p61"/>
          <p:cNvPicPr preferRelativeResize="0"/>
          <p:nvPr/>
        </p:nvPicPr>
        <p:blipFill rotWithShape="1">
          <a:blip r:embed="rId3">
            <a:alphaModFix/>
          </a:blip>
          <a:srcRect/>
          <a:stretch/>
        </p:blipFill>
        <p:spPr>
          <a:xfrm>
            <a:off x="251520" y="1340768"/>
            <a:ext cx="4139952" cy="310496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2"/>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Backpacking Etiquette Rule #10</a:t>
            </a:r>
            <a:endParaRPr/>
          </a:p>
        </p:txBody>
      </p:sp>
      <p:sp>
        <p:nvSpPr>
          <p:cNvPr id="454" name="Google Shape;454;p62"/>
          <p:cNvSpPr txBox="1">
            <a:spLocks noGrp="1"/>
          </p:cNvSpPr>
          <p:nvPr>
            <p:ph type="body" idx="1"/>
          </p:nvPr>
        </p:nvSpPr>
        <p:spPr>
          <a:xfrm>
            <a:off x="251520" y="1340768"/>
            <a:ext cx="4464496" cy="4248472"/>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spcBef>
                <a:spcPts val="0"/>
              </a:spcBef>
              <a:spcAft>
                <a:spcPts val="0"/>
              </a:spcAft>
              <a:buClr>
                <a:srgbClr val="595959"/>
              </a:buClr>
              <a:buSzPct val="100000"/>
              <a:buNone/>
            </a:pPr>
            <a:r>
              <a:rPr lang="en-US" sz="2200" b="1" i="0"/>
              <a:t>Do Not Get Killed.</a:t>
            </a:r>
            <a:r>
              <a:rPr lang="en-US" sz="2200" i="0"/>
              <a:t> </a:t>
            </a:r>
            <a:endParaRPr sz="2200" i="0"/>
          </a:p>
          <a:p>
            <a:pPr marL="342900" lvl="0" indent="-342931" algn="l" rtl="0">
              <a:spcBef>
                <a:spcPts val="351"/>
              </a:spcBef>
              <a:spcAft>
                <a:spcPts val="0"/>
              </a:spcAft>
              <a:buClr>
                <a:srgbClr val="595959"/>
              </a:buClr>
              <a:buSzPct val="100000"/>
              <a:buFont typeface="Arial"/>
              <a:buChar char="•"/>
            </a:pPr>
            <a:r>
              <a:rPr lang="en-US" sz="1900" i="0"/>
              <a:t>Suppose you make the summit of Mount Everest solo, without bottled oxygen, and carrying the complete works of Hemingway in hardcover. Pretty macho, huh? Suppose now that you take a vertical detour down a crevasse and never make it back to camp. Would you still qualify as a hero? And would it matter? Nobody's going to run any fingers through your new chest hair. The worst thing to have on your outdoor resume is a list of the possible locations of your body. Besides, your demise might distract your team members from enjoying what's left of their vacations.</a:t>
            </a:r>
            <a:endParaRPr/>
          </a:p>
          <a:p>
            <a:pPr marL="0" lvl="0" indent="0" algn="l" rtl="0">
              <a:spcBef>
                <a:spcPts val="370"/>
              </a:spcBef>
              <a:spcAft>
                <a:spcPts val="0"/>
              </a:spcAft>
              <a:buClr>
                <a:srgbClr val="595959"/>
              </a:buClr>
              <a:buSzPct val="100000"/>
              <a:buNone/>
            </a:pPr>
            <a:endParaRPr i="0"/>
          </a:p>
        </p:txBody>
      </p:sp>
      <p:pic>
        <p:nvPicPr>
          <p:cNvPr id="455" name="Google Shape;455;p62"/>
          <p:cNvPicPr preferRelativeResize="0"/>
          <p:nvPr/>
        </p:nvPicPr>
        <p:blipFill rotWithShape="1">
          <a:blip r:embed="rId3">
            <a:alphaModFix/>
          </a:blip>
          <a:srcRect/>
          <a:stretch/>
        </p:blipFill>
        <p:spPr>
          <a:xfrm>
            <a:off x="4788024" y="1412776"/>
            <a:ext cx="4010025" cy="33242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3"/>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Backpacking Etiquette</a:t>
            </a:r>
            <a:endParaRPr/>
          </a:p>
        </p:txBody>
      </p:sp>
      <p:sp>
        <p:nvSpPr>
          <p:cNvPr id="461" name="Google Shape;461;p63"/>
          <p:cNvSpPr txBox="1">
            <a:spLocks noGrp="1"/>
          </p:cNvSpPr>
          <p:nvPr>
            <p:ph type="body" idx="1"/>
          </p:nvPr>
        </p:nvSpPr>
        <p:spPr>
          <a:xfrm>
            <a:off x="251520" y="1340768"/>
            <a:ext cx="8640960" cy="47397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595959"/>
              </a:buClr>
              <a:buSzPts val="2000"/>
              <a:buNone/>
            </a:pPr>
            <a:r>
              <a:rPr lang="en-US" b="1" i="0">
                <a:latin typeface="Calibri"/>
                <a:ea typeface="Calibri"/>
                <a:cs typeface="Calibri"/>
                <a:sym typeface="Calibri"/>
              </a:rPr>
              <a:t>All backpacking etiquette really flows from this one principle: </a:t>
            </a:r>
            <a:endParaRPr b="1" i="0">
              <a:latin typeface="Calibri"/>
              <a:ea typeface="Calibri"/>
              <a:cs typeface="Calibri"/>
              <a:sym typeface="Calibri"/>
            </a:endParaRPr>
          </a:p>
          <a:p>
            <a:pPr marL="342900" lvl="0" indent="-342900" algn="l" rtl="0">
              <a:spcBef>
                <a:spcPts val="360"/>
              </a:spcBef>
              <a:spcAft>
                <a:spcPts val="0"/>
              </a:spcAft>
              <a:buClr>
                <a:srgbClr val="595959"/>
              </a:buClr>
              <a:buSzPts val="1800"/>
              <a:buFont typeface="Arial"/>
              <a:buChar char="•"/>
            </a:pPr>
            <a:r>
              <a:rPr lang="en-US" sz="1800" i="0">
                <a:latin typeface="Calibri"/>
                <a:ea typeface="Calibri"/>
                <a:cs typeface="Calibri"/>
                <a:sym typeface="Calibri"/>
              </a:rPr>
              <a:t>Think of your team, the beautiful machine, first. You are merely a cog in that machine. If you can’t think about others first, forget about joining the high adventure. Your team will never have more than one member. </a:t>
            </a:r>
            <a:endParaRPr/>
          </a:p>
          <a:p>
            <a:pPr marL="0" lvl="0" indent="0" algn="l" rtl="0">
              <a:spcBef>
                <a:spcPts val="400"/>
              </a:spcBef>
              <a:spcAft>
                <a:spcPts val="0"/>
              </a:spcAft>
              <a:buClr>
                <a:srgbClr val="595959"/>
              </a:buClr>
              <a:buSzPts val="2000"/>
              <a:buNone/>
            </a:pPr>
            <a:endParaRPr i="0">
              <a:latin typeface="Calibri"/>
              <a:ea typeface="Calibri"/>
              <a:cs typeface="Calibri"/>
              <a:sym typeface="Calibri"/>
            </a:endParaRPr>
          </a:p>
        </p:txBody>
      </p:sp>
      <p:pic>
        <p:nvPicPr>
          <p:cNvPr id="462" name="Google Shape;462;p63"/>
          <p:cNvPicPr preferRelativeResize="0"/>
          <p:nvPr/>
        </p:nvPicPr>
        <p:blipFill rotWithShape="1">
          <a:blip r:embed="rId3">
            <a:alphaModFix/>
          </a:blip>
          <a:srcRect/>
          <a:stretch/>
        </p:blipFill>
        <p:spPr>
          <a:xfrm>
            <a:off x="1246637" y="2708920"/>
            <a:ext cx="6650725" cy="220265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4"/>
          <p:cNvSpPr txBox="1">
            <a:spLocks noGrp="1"/>
          </p:cNvSpPr>
          <p:nvPr>
            <p:ph type="ctrTitle"/>
          </p:nvPr>
        </p:nvSpPr>
        <p:spPr>
          <a:xfrm>
            <a:off x="4427984" y="548680"/>
            <a:ext cx="4716016" cy="2422476"/>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hlink"/>
              </a:buClr>
              <a:buSzPts val="7000"/>
              <a:buFont typeface="Gulimche"/>
              <a:buNone/>
            </a:pPr>
            <a:r>
              <a:rPr lang="en-US"/>
              <a:t>Questions?</a:t>
            </a:r>
            <a:endParaRPr/>
          </a:p>
        </p:txBody>
      </p:sp>
      <p:sp>
        <p:nvSpPr>
          <p:cNvPr id="468" name="Google Shape;468;p64"/>
          <p:cNvSpPr/>
          <p:nvPr/>
        </p:nvSpPr>
        <p:spPr>
          <a:xfrm>
            <a:off x="6228184" y="2967212"/>
            <a:ext cx="2664296"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lt1"/>
                </a:solidFill>
                <a:latin typeface="Calibri"/>
                <a:ea typeface="Calibri"/>
                <a:cs typeface="Calibri"/>
                <a:sym typeface="Calibri"/>
              </a:rPr>
              <a:t>Terry McKibben</a:t>
            </a:r>
            <a:endParaRPr/>
          </a:p>
          <a:p>
            <a:pPr marL="0" marR="0" lvl="0" indent="0" algn="l" rtl="0">
              <a:spcBef>
                <a:spcPts val="0"/>
              </a:spcBef>
              <a:spcAft>
                <a:spcPts val="0"/>
              </a:spcAft>
              <a:buNone/>
            </a:pPr>
            <a:r>
              <a:rPr lang="en-US" sz="1600">
                <a:solidFill>
                  <a:schemeClr val="lt1"/>
                </a:solidFill>
                <a:latin typeface="Calibri"/>
                <a:ea typeface="Calibri"/>
                <a:cs typeface="Calibri"/>
                <a:sym typeface="Calibri"/>
              </a:rPr>
              <a:t>Troop 344/9344</a:t>
            </a:r>
            <a:endParaRPr/>
          </a:p>
          <a:p>
            <a:pPr marL="0" marR="0" lvl="0" indent="0" algn="l" rtl="0">
              <a:spcBef>
                <a:spcPts val="0"/>
              </a:spcBef>
              <a:spcAft>
                <a:spcPts val="0"/>
              </a:spcAft>
              <a:buNone/>
            </a:pPr>
            <a:r>
              <a:rPr lang="en-US" sz="1600">
                <a:solidFill>
                  <a:schemeClr val="lt1"/>
                </a:solidFill>
                <a:latin typeface="Calibri"/>
                <a:ea typeface="Calibri"/>
                <a:cs typeface="Calibri"/>
                <a:sym typeface="Calibri"/>
              </a:rPr>
              <a:t>Pemberville, OH</a:t>
            </a:r>
            <a:endParaRPr/>
          </a:p>
          <a:p>
            <a:pPr marL="0" marR="0" lvl="0" indent="0" algn="l" rtl="0">
              <a:spcBef>
                <a:spcPts val="0"/>
              </a:spcBef>
              <a:spcAft>
                <a:spcPts val="0"/>
              </a:spcAft>
              <a:buNone/>
            </a:pPr>
            <a:r>
              <a:rPr lang="en-US" sz="1600">
                <a:solidFill>
                  <a:schemeClr val="lt1"/>
                </a:solidFill>
                <a:latin typeface="Calibri"/>
                <a:ea typeface="Calibri"/>
                <a:cs typeface="Calibri"/>
                <a:sym typeface="Calibri"/>
              </a:rPr>
              <a:t>troop344leaders@gmail.com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5"/>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Quick Guide to Backpacking Stoves</a:t>
            </a:r>
            <a:endParaRPr/>
          </a:p>
        </p:txBody>
      </p:sp>
      <p:graphicFrame>
        <p:nvGraphicFramePr>
          <p:cNvPr id="123" name="Google Shape;123;p15"/>
          <p:cNvGraphicFramePr/>
          <p:nvPr/>
        </p:nvGraphicFramePr>
        <p:xfrm>
          <a:off x="179512" y="1484784"/>
          <a:ext cx="3000000" cy="3000000"/>
        </p:xfrm>
        <a:graphic>
          <a:graphicData uri="http://schemas.openxmlformats.org/drawingml/2006/table">
            <a:tbl>
              <a:tblPr>
                <a:noFill/>
                <a:tableStyleId>{5A7FF9AE-F0B3-4B22-8F99-9C90CDA77B29}</a:tableStyleId>
              </a:tblPr>
              <a:tblGrid>
                <a:gridCol w="2049825"/>
                <a:gridCol w="1122525"/>
                <a:gridCol w="1122525"/>
                <a:gridCol w="1122525"/>
                <a:gridCol w="1122525"/>
                <a:gridCol w="1122525"/>
                <a:gridCol w="1122525"/>
              </a:tblGrid>
              <a:tr h="599100">
                <a:tc>
                  <a:txBody>
                    <a:bodyPr/>
                    <a:lstStyle/>
                    <a:p>
                      <a:pPr marL="0" marR="0" lvl="0" indent="0" algn="l" rtl="0">
                        <a:spcBef>
                          <a:spcPts val="0"/>
                        </a:spcBef>
                        <a:spcAft>
                          <a:spcPts val="0"/>
                        </a:spcAft>
                        <a:buNone/>
                      </a:pPr>
                      <a:r>
                        <a:rPr lang="en-US" sz="1800" b="1" u="none" strike="noStrike" cap="none">
                          <a:solidFill>
                            <a:schemeClr val="lt1"/>
                          </a:solidFill>
                        </a:rPr>
                        <a:t> Good for:</a:t>
                      </a:r>
                      <a:endParaRPr/>
                    </a:p>
                  </a:txBody>
                  <a:tcPr marL="0" marR="0" marT="0" marB="0" anchor="b">
                    <a:solidFill>
                      <a:srgbClr val="538CD5"/>
                    </a:solidFill>
                  </a:tcPr>
                </a:tc>
                <a:tc>
                  <a:txBody>
                    <a:bodyPr/>
                    <a:lstStyle/>
                    <a:p>
                      <a:pPr marL="0" marR="0" lvl="0" indent="0" algn="ctr" rtl="0">
                        <a:spcBef>
                          <a:spcPts val="0"/>
                        </a:spcBef>
                        <a:spcAft>
                          <a:spcPts val="0"/>
                        </a:spcAft>
                        <a:buNone/>
                      </a:pPr>
                      <a:r>
                        <a:rPr lang="en-US" sz="1800" b="1" u="none" strike="noStrike" cap="none">
                          <a:solidFill>
                            <a:schemeClr val="lt1"/>
                          </a:solidFill>
                        </a:rPr>
                        <a:t>Canister</a:t>
                      </a:r>
                      <a:endParaRPr/>
                    </a:p>
                  </a:txBody>
                  <a:tcPr marL="0" marR="0" marT="0" marB="0" anchor="b">
                    <a:solidFill>
                      <a:srgbClr val="538CD5"/>
                    </a:solidFill>
                  </a:tcPr>
                </a:tc>
                <a:tc>
                  <a:txBody>
                    <a:bodyPr/>
                    <a:lstStyle/>
                    <a:p>
                      <a:pPr marL="0" marR="0" lvl="0" indent="0" algn="ctr" rtl="0">
                        <a:spcBef>
                          <a:spcPts val="0"/>
                        </a:spcBef>
                        <a:spcAft>
                          <a:spcPts val="0"/>
                        </a:spcAft>
                        <a:buNone/>
                      </a:pPr>
                      <a:r>
                        <a:rPr lang="en-US" sz="1800" b="1" u="none" strike="noStrike" cap="none">
                          <a:solidFill>
                            <a:schemeClr val="lt1"/>
                          </a:solidFill>
                        </a:rPr>
                        <a:t>Integrated Canister</a:t>
                      </a:r>
                      <a:endParaRPr/>
                    </a:p>
                  </a:txBody>
                  <a:tcPr marL="0" marR="0" marT="0" marB="0" anchor="b">
                    <a:solidFill>
                      <a:srgbClr val="538CD5"/>
                    </a:solidFill>
                  </a:tcPr>
                </a:tc>
                <a:tc>
                  <a:txBody>
                    <a:bodyPr/>
                    <a:lstStyle/>
                    <a:p>
                      <a:pPr marL="0" marR="0" lvl="0" indent="0" algn="ctr" rtl="0">
                        <a:spcBef>
                          <a:spcPts val="0"/>
                        </a:spcBef>
                        <a:spcAft>
                          <a:spcPts val="0"/>
                        </a:spcAft>
                        <a:buNone/>
                      </a:pPr>
                      <a:r>
                        <a:rPr lang="en-US" sz="1800" b="1" u="none" strike="noStrike" cap="none">
                          <a:solidFill>
                            <a:schemeClr val="lt1"/>
                          </a:solidFill>
                        </a:rPr>
                        <a:t>Remote Canister</a:t>
                      </a:r>
                      <a:endParaRPr/>
                    </a:p>
                  </a:txBody>
                  <a:tcPr marL="0" marR="0" marT="0" marB="0" anchor="b">
                    <a:solidFill>
                      <a:srgbClr val="538CD5"/>
                    </a:solidFill>
                  </a:tcPr>
                </a:tc>
                <a:tc>
                  <a:txBody>
                    <a:bodyPr/>
                    <a:lstStyle/>
                    <a:p>
                      <a:pPr marL="0" marR="0" lvl="0" indent="0" algn="ctr" rtl="0">
                        <a:spcBef>
                          <a:spcPts val="0"/>
                        </a:spcBef>
                        <a:spcAft>
                          <a:spcPts val="0"/>
                        </a:spcAft>
                        <a:buNone/>
                      </a:pPr>
                      <a:r>
                        <a:rPr lang="en-US" sz="1800" b="1" u="none" strike="noStrike" cap="none">
                          <a:solidFill>
                            <a:schemeClr val="lt1"/>
                          </a:solidFill>
                        </a:rPr>
                        <a:t>Liquid Fuel</a:t>
                      </a:r>
                      <a:endParaRPr/>
                    </a:p>
                  </a:txBody>
                  <a:tcPr marL="0" marR="0" marT="0" marB="0" anchor="b">
                    <a:solidFill>
                      <a:srgbClr val="538CD5"/>
                    </a:solidFill>
                  </a:tcPr>
                </a:tc>
                <a:tc>
                  <a:txBody>
                    <a:bodyPr/>
                    <a:lstStyle/>
                    <a:p>
                      <a:pPr marL="0" marR="0" lvl="0" indent="0" algn="ctr" rtl="0">
                        <a:spcBef>
                          <a:spcPts val="0"/>
                        </a:spcBef>
                        <a:spcAft>
                          <a:spcPts val="0"/>
                        </a:spcAft>
                        <a:buNone/>
                      </a:pPr>
                      <a:r>
                        <a:rPr lang="en-US" sz="1800" b="1" u="none" strike="noStrike" cap="none">
                          <a:solidFill>
                            <a:schemeClr val="lt1"/>
                          </a:solidFill>
                        </a:rPr>
                        <a:t>Wood-burning</a:t>
                      </a:r>
                      <a:endParaRPr/>
                    </a:p>
                  </a:txBody>
                  <a:tcPr marL="0" marR="0" marT="0" marB="0" anchor="b">
                    <a:solidFill>
                      <a:srgbClr val="538CD5"/>
                    </a:solidFill>
                  </a:tcPr>
                </a:tc>
                <a:tc>
                  <a:txBody>
                    <a:bodyPr/>
                    <a:lstStyle/>
                    <a:p>
                      <a:pPr marL="0" marR="0" lvl="0" indent="0" algn="ctr" rtl="0">
                        <a:spcBef>
                          <a:spcPts val="0"/>
                        </a:spcBef>
                        <a:spcAft>
                          <a:spcPts val="0"/>
                        </a:spcAft>
                        <a:buNone/>
                      </a:pPr>
                      <a:r>
                        <a:rPr lang="en-US" sz="1800" b="1" u="none" strike="noStrike" cap="none">
                          <a:solidFill>
                            <a:schemeClr val="lt1"/>
                          </a:solidFill>
                        </a:rPr>
                        <a:t>Alcohol/</a:t>
                      </a:r>
                      <a:br>
                        <a:rPr lang="en-US" sz="1800" b="1" u="none" strike="noStrike" cap="none">
                          <a:solidFill>
                            <a:schemeClr val="lt1"/>
                          </a:solidFill>
                        </a:rPr>
                      </a:br>
                      <a:r>
                        <a:rPr lang="en-US" sz="1800" b="1" u="none" strike="noStrike" cap="none">
                          <a:solidFill>
                            <a:schemeClr val="lt1"/>
                          </a:solidFill>
                        </a:rPr>
                        <a:t>Tablet</a:t>
                      </a:r>
                      <a:endParaRPr/>
                    </a:p>
                  </a:txBody>
                  <a:tcPr marL="0" marR="0" marT="0" marB="0" anchor="b">
                    <a:solidFill>
                      <a:srgbClr val="538CD5"/>
                    </a:solidFill>
                  </a:tcPr>
                </a:tc>
              </a:tr>
              <a:tr h="583475">
                <a:tc>
                  <a:txBody>
                    <a:bodyPr/>
                    <a:lstStyle/>
                    <a:p>
                      <a:pPr marL="0" marR="0" lvl="0" indent="0" algn="l" rtl="0">
                        <a:spcBef>
                          <a:spcPts val="0"/>
                        </a:spcBef>
                        <a:spcAft>
                          <a:spcPts val="0"/>
                        </a:spcAft>
                        <a:buNone/>
                      </a:pPr>
                      <a:r>
                        <a:rPr lang="en-US" sz="1800" b="1" u="none" strike="noStrike" cap="none">
                          <a:solidFill>
                            <a:schemeClr val="lt1"/>
                          </a:solidFill>
                        </a:rPr>
                        <a:t> Cold weather / high  </a:t>
                      </a:r>
                      <a:endParaRPr/>
                    </a:p>
                    <a:p>
                      <a:pPr marL="0" marR="0" lvl="0" indent="0" algn="l" rtl="0">
                        <a:spcBef>
                          <a:spcPts val="0"/>
                        </a:spcBef>
                        <a:spcAft>
                          <a:spcPts val="0"/>
                        </a:spcAft>
                        <a:buNone/>
                      </a:pPr>
                      <a:r>
                        <a:rPr lang="en-US" sz="1800" b="1" u="none" strike="noStrike" cap="none">
                          <a:solidFill>
                            <a:schemeClr val="lt1"/>
                          </a:solidFill>
                        </a:rPr>
                        <a:t> elevation</a:t>
                      </a:r>
                      <a:endParaRPr sz="1800" b="1" u="none" strike="noStrike" cap="none">
                        <a:solidFill>
                          <a:schemeClr val="lt1"/>
                        </a:solidFill>
                      </a:endParaRPr>
                    </a:p>
                  </a:txBody>
                  <a:tcPr marL="0" marR="0" marT="0" marB="0" anchor="ctr">
                    <a:solidFill>
                      <a:srgbClr val="538CD5"/>
                    </a:solidFill>
                  </a:tcPr>
                </a:tc>
                <a:tc>
                  <a:txBody>
                    <a:bodyPr/>
                    <a:lstStyle/>
                    <a:p>
                      <a:pPr marL="0" marR="0" lvl="0" indent="0" algn="ctr" rtl="0">
                        <a:spcBef>
                          <a:spcPts val="0"/>
                        </a:spcBef>
                        <a:spcAft>
                          <a:spcPts val="0"/>
                        </a:spcAft>
                        <a:buNone/>
                      </a:pPr>
                      <a:r>
                        <a:rPr lang="en-US" sz="1800" u="none" strike="noStrike" cap="none"/>
                        <a:t>(some)</a:t>
                      </a:r>
                      <a:endParaRPr/>
                    </a:p>
                  </a:txBody>
                  <a:tcPr marL="0" marR="0" marT="0" marB="0" anchor="ctr"/>
                </a:tc>
                <a:tc>
                  <a:txBody>
                    <a:bodyPr/>
                    <a:lstStyle/>
                    <a:p>
                      <a:pPr marL="0" marR="0" lvl="0" indent="0" algn="ctr" rtl="0">
                        <a:spcBef>
                          <a:spcPts val="0"/>
                        </a:spcBef>
                        <a:spcAft>
                          <a:spcPts val="0"/>
                        </a:spcAft>
                        <a:buNone/>
                      </a:pPr>
                      <a:r>
                        <a:rPr lang="en-US" sz="1800" u="none" strike="noStrike" cap="none"/>
                        <a:t>(some)</a:t>
                      </a:r>
                      <a:endParaRPr/>
                    </a:p>
                  </a:txBody>
                  <a:tcPr marL="0" marR="0" marT="0" marB="0" anchor="ctr"/>
                </a:tc>
                <a:tc>
                  <a:txBody>
                    <a:bodyPr/>
                    <a:lstStyle/>
                    <a:p>
                      <a:pPr marL="0" marR="0" lvl="0" indent="0" algn="ctr" rtl="0">
                        <a:spcBef>
                          <a:spcPts val="0"/>
                        </a:spcBef>
                        <a:spcAft>
                          <a:spcPts val="0"/>
                        </a:spcAft>
                        <a:buNone/>
                      </a:pPr>
                      <a:r>
                        <a:rPr lang="en-US" sz="1800" u="none" strike="noStrike" cap="none"/>
                        <a:t> no</a:t>
                      </a:r>
                      <a:endParaRPr/>
                    </a:p>
                  </a:txBody>
                  <a:tcPr marL="0" marR="0" marT="0" marB="0" anchor="ctr"/>
                </a:tc>
                <a:tc>
                  <a:txBody>
                    <a:bodyPr/>
                    <a:lstStyle/>
                    <a:p>
                      <a:pPr marL="0" marR="0" lvl="0" indent="0" algn="ctr" rtl="0">
                        <a:spcBef>
                          <a:spcPts val="0"/>
                        </a:spcBef>
                        <a:spcAft>
                          <a:spcPts val="0"/>
                        </a:spcAft>
                        <a:buNone/>
                      </a:pPr>
                      <a:r>
                        <a:rPr lang="en-US" sz="1800" u="none" strike="noStrike" cap="none"/>
                        <a:t>yes</a:t>
                      </a:r>
                      <a:endParaRPr sz="1800" u="none" strike="noStrike" cap="none"/>
                    </a:p>
                  </a:txBody>
                  <a:tcPr marL="0" marR="0" marT="0" marB="0" anchor="ctr"/>
                </a:tc>
                <a:tc>
                  <a:txBody>
                    <a:bodyPr/>
                    <a:lstStyle/>
                    <a:p>
                      <a:pPr marL="0" marR="0" lvl="0" indent="0" algn="ctr" rtl="0">
                        <a:spcBef>
                          <a:spcPts val="0"/>
                        </a:spcBef>
                        <a:spcAft>
                          <a:spcPts val="0"/>
                        </a:spcAft>
                        <a:buNone/>
                      </a:pPr>
                      <a:r>
                        <a:rPr lang="en-US" sz="1800" u="none" strike="noStrike" cap="none"/>
                        <a:t> no</a:t>
                      </a:r>
                      <a:endParaRPr/>
                    </a:p>
                  </a:txBody>
                  <a:tcPr marL="0" marR="0" marT="0" marB="0" anchor="ctr"/>
                </a:tc>
                <a:tc>
                  <a:txBody>
                    <a:bodyPr/>
                    <a:lstStyle/>
                    <a:p>
                      <a:pPr marL="0" marR="0" lvl="0" indent="0" algn="ctr" rtl="0">
                        <a:spcBef>
                          <a:spcPts val="0"/>
                        </a:spcBef>
                        <a:spcAft>
                          <a:spcPts val="0"/>
                        </a:spcAft>
                        <a:buNone/>
                      </a:pPr>
                      <a:r>
                        <a:rPr lang="en-US" sz="1800" u="none" strike="noStrike" cap="none"/>
                        <a:t> no</a:t>
                      </a:r>
                      <a:endParaRPr/>
                    </a:p>
                  </a:txBody>
                  <a:tcPr marL="0" marR="0" marT="0" marB="0" anchor="ctr"/>
                </a:tc>
              </a:tr>
              <a:tr h="545625">
                <a:tc>
                  <a:txBody>
                    <a:bodyPr/>
                    <a:lstStyle/>
                    <a:p>
                      <a:pPr marL="0" marR="0" lvl="0" indent="0" algn="l" rtl="0">
                        <a:spcBef>
                          <a:spcPts val="0"/>
                        </a:spcBef>
                        <a:spcAft>
                          <a:spcPts val="0"/>
                        </a:spcAft>
                        <a:buNone/>
                      </a:pPr>
                      <a:r>
                        <a:rPr lang="en-US" sz="1800" b="1" u="none" strike="noStrike" cap="none">
                          <a:solidFill>
                            <a:schemeClr val="lt1"/>
                          </a:solidFill>
                        </a:rPr>
                        <a:t> Larger groups</a:t>
                      </a:r>
                      <a:endParaRPr/>
                    </a:p>
                  </a:txBody>
                  <a:tcPr marL="0" marR="0" marT="0" marB="0" anchor="ctr">
                    <a:solidFill>
                      <a:srgbClr val="538CD5"/>
                    </a:solidFill>
                  </a:tcPr>
                </a:tc>
                <a:tc>
                  <a:txBody>
                    <a:bodyPr/>
                    <a:lstStyle/>
                    <a:p>
                      <a:pPr marL="0" marR="0" lvl="0" indent="0" algn="ctr" rtl="0">
                        <a:spcBef>
                          <a:spcPts val="0"/>
                        </a:spcBef>
                        <a:spcAft>
                          <a:spcPts val="0"/>
                        </a:spcAft>
                        <a:buNone/>
                      </a:pPr>
                      <a:r>
                        <a:rPr lang="en-US" sz="1800" u="none" strike="noStrike" cap="none"/>
                        <a:t> no</a:t>
                      </a:r>
                      <a:endParaRPr/>
                    </a:p>
                  </a:txBody>
                  <a:tcPr marL="0" marR="0" marT="0" marB="0" anchor="ctr">
                    <a:solidFill>
                      <a:srgbClr val="D8D8D8"/>
                    </a:solidFill>
                  </a:tcPr>
                </a:tc>
                <a:tc>
                  <a:txBody>
                    <a:bodyPr/>
                    <a:lstStyle/>
                    <a:p>
                      <a:pPr marL="0" marR="0" lvl="0" indent="0" algn="ctr" rtl="0">
                        <a:spcBef>
                          <a:spcPts val="0"/>
                        </a:spcBef>
                        <a:spcAft>
                          <a:spcPts val="0"/>
                        </a:spcAft>
                        <a:buNone/>
                      </a:pPr>
                      <a:r>
                        <a:rPr lang="en-US" sz="1800" u="none" strike="noStrike" cap="none"/>
                        <a:t>yes</a:t>
                      </a:r>
                      <a:endParaRPr sz="1800" u="none" strike="noStrike" cap="none"/>
                    </a:p>
                  </a:txBody>
                  <a:tcPr marL="0" marR="0" marT="0" marB="0" anchor="ctr">
                    <a:solidFill>
                      <a:srgbClr val="D8D8D8"/>
                    </a:solidFill>
                  </a:tcPr>
                </a:tc>
                <a:tc>
                  <a:txBody>
                    <a:bodyPr/>
                    <a:lstStyle/>
                    <a:p>
                      <a:pPr marL="0" marR="0" lvl="0" indent="0" algn="ctr" rtl="0">
                        <a:spcBef>
                          <a:spcPts val="0"/>
                        </a:spcBef>
                        <a:spcAft>
                          <a:spcPts val="0"/>
                        </a:spcAft>
                        <a:buNone/>
                      </a:pPr>
                      <a:r>
                        <a:rPr lang="en-US" sz="1800" u="none" strike="noStrike" cap="none"/>
                        <a:t>yes</a:t>
                      </a:r>
                      <a:endParaRPr sz="1800" u="none" strike="noStrike" cap="none"/>
                    </a:p>
                  </a:txBody>
                  <a:tcPr marL="0" marR="0" marT="0" marB="0" anchor="ctr">
                    <a:solidFill>
                      <a:srgbClr val="D8D8D8"/>
                    </a:solidFill>
                  </a:tcPr>
                </a:tc>
                <a:tc>
                  <a:txBody>
                    <a:bodyPr/>
                    <a:lstStyle/>
                    <a:p>
                      <a:pPr marL="0" marR="0" lvl="0" indent="0" algn="ctr" rtl="0">
                        <a:spcBef>
                          <a:spcPts val="0"/>
                        </a:spcBef>
                        <a:spcAft>
                          <a:spcPts val="0"/>
                        </a:spcAft>
                        <a:buNone/>
                      </a:pPr>
                      <a:r>
                        <a:rPr lang="en-US" sz="1800" u="none" strike="noStrike" cap="none"/>
                        <a:t>yes</a:t>
                      </a:r>
                      <a:endParaRPr sz="1800" u="none" strike="noStrike" cap="none"/>
                    </a:p>
                  </a:txBody>
                  <a:tcPr marL="0" marR="0" marT="0" marB="0" anchor="ctr">
                    <a:solidFill>
                      <a:srgbClr val="D8D8D8"/>
                    </a:solidFill>
                  </a:tcPr>
                </a:tc>
                <a:tc>
                  <a:txBody>
                    <a:bodyPr/>
                    <a:lstStyle/>
                    <a:p>
                      <a:pPr marL="0" marR="0" lvl="0" indent="0" algn="ctr" rtl="0">
                        <a:spcBef>
                          <a:spcPts val="0"/>
                        </a:spcBef>
                        <a:spcAft>
                          <a:spcPts val="0"/>
                        </a:spcAft>
                        <a:buNone/>
                      </a:pPr>
                      <a:r>
                        <a:rPr lang="en-US" sz="1800" u="none" strike="noStrike" cap="none"/>
                        <a:t> no</a:t>
                      </a:r>
                      <a:endParaRPr/>
                    </a:p>
                  </a:txBody>
                  <a:tcPr marL="0" marR="0" marT="0" marB="0" anchor="ctr">
                    <a:solidFill>
                      <a:srgbClr val="D8D8D8"/>
                    </a:solidFill>
                  </a:tcPr>
                </a:tc>
                <a:tc>
                  <a:txBody>
                    <a:bodyPr/>
                    <a:lstStyle/>
                    <a:p>
                      <a:pPr marL="0" marR="0" lvl="0" indent="0" algn="ctr" rtl="0">
                        <a:spcBef>
                          <a:spcPts val="0"/>
                        </a:spcBef>
                        <a:spcAft>
                          <a:spcPts val="0"/>
                        </a:spcAft>
                        <a:buNone/>
                      </a:pPr>
                      <a:r>
                        <a:rPr lang="en-US" sz="1800" u="none" strike="noStrike" cap="none"/>
                        <a:t> no</a:t>
                      </a:r>
                      <a:endParaRPr/>
                    </a:p>
                  </a:txBody>
                  <a:tcPr marL="0" marR="0" marT="0" marB="0" anchor="ctr">
                    <a:solidFill>
                      <a:srgbClr val="D8D8D8"/>
                    </a:solidFill>
                  </a:tcPr>
                </a:tc>
              </a:tr>
              <a:tr h="576075">
                <a:tc>
                  <a:txBody>
                    <a:bodyPr/>
                    <a:lstStyle/>
                    <a:p>
                      <a:pPr marL="0" marR="0" lvl="0" indent="0" algn="l" rtl="0">
                        <a:spcBef>
                          <a:spcPts val="0"/>
                        </a:spcBef>
                        <a:spcAft>
                          <a:spcPts val="0"/>
                        </a:spcAft>
                        <a:buNone/>
                      </a:pPr>
                      <a:r>
                        <a:rPr lang="en-US" sz="1800" b="1" u="none" strike="noStrike" cap="none">
                          <a:solidFill>
                            <a:schemeClr val="lt1"/>
                          </a:solidFill>
                        </a:rPr>
                        <a:t> Boiling water mainly</a:t>
                      </a:r>
                      <a:endParaRPr/>
                    </a:p>
                  </a:txBody>
                  <a:tcPr marL="0" marR="0" marT="0" marB="0" anchor="ctr">
                    <a:solidFill>
                      <a:srgbClr val="538CD5"/>
                    </a:solidFill>
                  </a:tcPr>
                </a:tc>
                <a:tc>
                  <a:txBody>
                    <a:bodyPr/>
                    <a:lstStyle/>
                    <a:p>
                      <a:pPr marL="0" marR="0" lvl="0" indent="0" algn="ctr" rtl="0">
                        <a:spcBef>
                          <a:spcPts val="0"/>
                        </a:spcBef>
                        <a:spcAft>
                          <a:spcPts val="0"/>
                        </a:spcAft>
                        <a:buNone/>
                      </a:pPr>
                      <a:r>
                        <a:rPr lang="en-US" sz="1800" u="none" strike="noStrike" cap="none"/>
                        <a:t> no</a:t>
                      </a:r>
                      <a:endParaRPr/>
                    </a:p>
                  </a:txBody>
                  <a:tcPr marL="0" marR="0" marT="0" marB="0" anchor="ctr"/>
                </a:tc>
                <a:tc>
                  <a:txBody>
                    <a:bodyPr/>
                    <a:lstStyle/>
                    <a:p>
                      <a:pPr marL="0" marR="0" lvl="0" indent="0" algn="ctr" rtl="0">
                        <a:spcBef>
                          <a:spcPts val="0"/>
                        </a:spcBef>
                        <a:spcAft>
                          <a:spcPts val="0"/>
                        </a:spcAft>
                        <a:buNone/>
                      </a:pPr>
                      <a:r>
                        <a:rPr lang="en-US" sz="1800" u="none" strike="noStrike" cap="none"/>
                        <a:t>yes</a:t>
                      </a:r>
                      <a:endParaRPr sz="1800" u="none" strike="noStrike" cap="none"/>
                    </a:p>
                  </a:txBody>
                  <a:tcPr marL="0" marR="0" marT="0" marB="0" anchor="ctr"/>
                </a:tc>
                <a:tc>
                  <a:txBody>
                    <a:bodyPr/>
                    <a:lstStyle/>
                    <a:p>
                      <a:pPr marL="0" marR="0" lvl="0" indent="0" algn="ctr" rtl="0">
                        <a:spcBef>
                          <a:spcPts val="0"/>
                        </a:spcBef>
                        <a:spcAft>
                          <a:spcPts val="0"/>
                        </a:spcAft>
                        <a:buNone/>
                      </a:pPr>
                      <a:r>
                        <a:rPr lang="en-US" sz="1800" u="none" strike="noStrike" cap="none"/>
                        <a:t> no</a:t>
                      </a:r>
                      <a:endParaRPr/>
                    </a:p>
                  </a:txBody>
                  <a:tcPr marL="0" marR="0" marT="0" marB="0" anchor="ctr"/>
                </a:tc>
                <a:tc>
                  <a:txBody>
                    <a:bodyPr/>
                    <a:lstStyle/>
                    <a:p>
                      <a:pPr marL="0" marR="0" lvl="0" indent="0" algn="ctr" rtl="0">
                        <a:spcBef>
                          <a:spcPts val="0"/>
                        </a:spcBef>
                        <a:spcAft>
                          <a:spcPts val="0"/>
                        </a:spcAft>
                        <a:buNone/>
                      </a:pPr>
                      <a:r>
                        <a:rPr lang="en-US" sz="1800" u="none" strike="noStrike" cap="none"/>
                        <a:t>yes</a:t>
                      </a:r>
                      <a:endParaRPr sz="1800" u="none" strike="noStrike" cap="none"/>
                    </a:p>
                  </a:txBody>
                  <a:tcPr marL="0" marR="0" marT="0" marB="0" anchor="ctr"/>
                </a:tc>
                <a:tc>
                  <a:txBody>
                    <a:bodyPr/>
                    <a:lstStyle/>
                    <a:p>
                      <a:pPr marL="0" marR="0" lvl="0" indent="0" algn="ctr" rtl="0">
                        <a:spcBef>
                          <a:spcPts val="0"/>
                        </a:spcBef>
                        <a:spcAft>
                          <a:spcPts val="0"/>
                        </a:spcAft>
                        <a:buNone/>
                      </a:pPr>
                      <a:r>
                        <a:rPr lang="en-US" sz="1800" u="none" strike="noStrike" cap="none"/>
                        <a:t>yes</a:t>
                      </a:r>
                      <a:endParaRPr sz="1800" u="none" strike="noStrike" cap="none"/>
                    </a:p>
                  </a:txBody>
                  <a:tcPr marL="0" marR="0" marT="0" marB="0" anchor="ctr"/>
                </a:tc>
                <a:tc>
                  <a:txBody>
                    <a:bodyPr/>
                    <a:lstStyle/>
                    <a:p>
                      <a:pPr marL="0" marR="0" lvl="0" indent="0" algn="ctr" rtl="0">
                        <a:spcBef>
                          <a:spcPts val="0"/>
                        </a:spcBef>
                        <a:spcAft>
                          <a:spcPts val="0"/>
                        </a:spcAft>
                        <a:buNone/>
                      </a:pPr>
                      <a:r>
                        <a:rPr lang="en-US" sz="1800" u="none" strike="noStrike" cap="none"/>
                        <a:t>yes</a:t>
                      </a:r>
                      <a:endParaRPr sz="1800" u="none" strike="noStrike" cap="none"/>
                    </a:p>
                  </a:txBody>
                  <a:tcPr marL="0" marR="0" marT="0" marB="0" anchor="ctr"/>
                </a:tc>
              </a:tr>
              <a:tr h="576075">
                <a:tc>
                  <a:txBody>
                    <a:bodyPr/>
                    <a:lstStyle/>
                    <a:p>
                      <a:pPr marL="0" marR="0" lvl="0" indent="0" algn="l" rtl="0">
                        <a:spcBef>
                          <a:spcPts val="0"/>
                        </a:spcBef>
                        <a:spcAft>
                          <a:spcPts val="0"/>
                        </a:spcAft>
                        <a:buNone/>
                      </a:pPr>
                      <a:r>
                        <a:rPr lang="en-US" sz="1800" b="1" u="none" strike="noStrike" cap="none">
                          <a:solidFill>
                            <a:schemeClr val="lt1"/>
                          </a:solidFill>
                        </a:rPr>
                        <a:t> Simmering</a:t>
                      </a:r>
                      <a:endParaRPr sz="1800" b="1" u="none" strike="noStrike" cap="none">
                        <a:solidFill>
                          <a:schemeClr val="lt1"/>
                        </a:solidFill>
                      </a:endParaRPr>
                    </a:p>
                  </a:txBody>
                  <a:tcPr marL="0" marR="0" marT="0" marB="0" anchor="ctr">
                    <a:solidFill>
                      <a:srgbClr val="538CD5"/>
                    </a:solidFill>
                  </a:tcPr>
                </a:tc>
                <a:tc>
                  <a:txBody>
                    <a:bodyPr/>
                    <a:lstStyle/>
                    <a:p>
                      <a:pPr marL="0" marR="0" lvl="0" indent="0" algn="ctr" rtl="0">
                        <a:spcBef>
                          <a:spcPts val="0"/>
                        </a:spcBef>
                        <a:spcAft>
                          <a:spcPts val="0"/>
                        </a:spcAft>
                        <a:buNone/>
                      </a:pPr>
                      <a:r>
                        <a:rPr lang="en-US" sz="1800" u="none" strike="noStrike" cap="none"/>
                        <a:t>yes</a:t>
                      </a:r>
                      <a:endParaRPr sz="1800" u="none" strike="noStrike" cap="none"/>
                    </a:p>
                  </a:txBody>
                  <a:tcPr marL="0" marR="0" marT="0" marB="0" anchor="ctr"/>
                </a:tc>
                <a:tc>
                  <a:txBody>
                    <a:bodyPr/>
                    <a:lstStyle/>
                    <a:p>
                      <a:pPr marL="0" marR="0" lvl="0" indent="0" algn="ctr" rtl="0">
                        <a:spcBef>
                          <a:spcPts val="0"/>
                        </a:spcBef>
                        <a:spcAft>
                          <a:spcPts val="0"/>
                        </a:spcAft>
                        <a:buNone/>
                      </a:pPr>
                      <a:r>
                        <a:rPr lang="en-US" sz="1800" u="none" strike="noStrike" cap="none"/>
                        <a:t> no</a:t>
                      </a:r>
                      <a:endParaRPr/>
                    </a:p>
                  </a:txBody>
                  <a:tcPr marL="0" marR="0" marT="0" marB="0" anchor="ctr"/>
                </a:tc>
                <a:tc>
                  <a:txBody>
                    <a:bodyPr/>
                    <a:lstStyle/>
                    <a:p>
                      <a:pPr marL="0" marR="0" lvl="0" indent="0" algn="ctr" rtl="0">
                        <a:spcBef>
                          <a:spcPts val="0"/>
                        </a:spcBef>
                        <a:spcAft>
                          <a:spcPts val="0"/>
                        </a:spcAft>
                        <a:buNone/>
                      </a:pPr>
                      <a:r>
                        <a:rPr lang="en-US" sz="1800" u="none" strike="noStrike" cap="none"/>
                        <a:t>yes</a:t>
                      </a:r>
                      <a:endParaRPr sz="1800" u="none" strike="noStrike" cap="none"/>
                    </a:p>
                  </a:txBody>
                  <a:tcPr marL="0" marR="0" marT="0" marB="0" anchor="ctr"/>
                </a:tc>
                <a:tc>
                  <a:txBody>
                    <a:bodyPr/>
                    <a:lstStyle/>
                    <a:p>
                      <a:pPr marL="0" marR="0" lvl="0" indent="0" algn="ctr" rtl="0">
                        <a:spcBef>
                          <a:spcPts val="0"/>
                        </a:spcBef>
                        <a:spcAft>
                          <a:spcPts val="0"/>
                        </a:spcAft>
                        <a:buNone/>
                      </a:pPr>
                      <a:r>
                        <a:rPr lang="en-US" sz="1800" u="none" strike="noStrike" cap="none"/>
                        <a:t>yes</a:t>
                      </a:r>
                      <a:endParaRPr sz="1800" u="none" strike="noStrike" cap="none"/>
                    </a:p>
                  </a:txBody>
                  <a:tcPr marL="0" marR="0" marT="0" marB="0" anchor="ctr"/>
                </a:tc>
                <a:tc>
                  <a:txBody>
                    <a:bodyPr/>
                    <a:lstStyle/>
                    <a:p>
                      <a:pPr marL="0" marR="0" lvl="0" indent="0" algn="ctr" rtl="0">
                        <a:spcBef>
                          <a:spcPts val="0"/>
                        </a:spcBef>
                        <a:spcAft>
                          <a:spcPts val="0"/>
                        </a:spcAft>
                        <a:buNone/>
                      </a:pPr>
                      <a:r>
                        <a:rPr lang="en-US" sz="1800" u="none" strike="noStrike" cap="none"/>
                        <a:t> no</a:t>
                      </a:r>
                      <a:endParaRPr/>
                    </a:p>
                  </a:txBody>
                  <a:tcPr marL="0" marR="0" marT="0" marB="0" anchor="ctr"/>
                </a:tc>
                <a:tc>
                  <a:txBody>
                    <a:bodyPr/>
                    <a:lstStyle/>
                    <a:p>
                      <a:pPr marL="0" marR="0" lvl="0" indent="0" algn="ctr" rtl="0">
                        <a:spcBef>
                          <a:spcPts val="0"/>
                        </a:spcBef>
                        <a:spcAft>
                          <a:spcPts val="0"/>
                        </a:spcAft>
                        <a:buNone/>
                      </a:pPr>
                      <a:r>
                        <a:rPr lang="en-US" sz="1800" u="none" strike="noStrike" cap="none"/>
                        <a:t> no</a:t>
                      </a:r>
                      <a:endParaRPr/>
                    </a:p>
                  </a:txBody>
                  <a:tcPr marL="0" marR="0" marT="0" marB="0" anchor="ctr"/>
                </a:tc>
              </a:tr>
              <a:tr h="576075">
                <a:tc>
                  <a:txBody>
                    <a:bodyPr/>
                    <a:lstStyle/>
                    <a:p>
                      <a:pPr marL="0" marR="0" lvl="0" indent="0" algn="l" rtl="0">
                        <a:spcBef>
                          <a:spcPts val="0"/>
                        </a:spcBef>
                        <a:spcAft>
                          <a:spcPts val="0"/>
                        </a:spcAft>
                        <a:buNone/>
                      </a:pPr>
                      <a:r>
                        <a:rPr lang="en-US" sz="1800" b="1" u="none" strike="noStrike" cap="none">
                          <a:solidFill>
                            <a:schemeClr val="lt1"/>
                          </a:solidFill>
                        </a:rPr>
                        <a:t> Ultralight hiking</a:t>
                      </a:r>
                      <a:endParaRPr/>
                    </a:p>
                  </a:txBody>
                  <a:tcPr marL="0" marR="0" marT="0" marB="0" anchor="ctr">
                    <a:solidFill>
                      <a:srgbClr val="538CD5"/>
                    </a:solidFill>
                  </a:tcPr>
                </a:tc>
                <a:tc>
                  <a:txBody>
                    <a:bodyPr/>
                    <a:lstStyle/>
                    <a:p>
                      <a:pPr marL="0" marR="0" lvl="0" indent="0" algn="ctr" rtl="0">
                        <a:spcBef>
                          <a:spcPts val="0"/>
                        </a:spcBef>
                        <a:spcAft>
                          <a:spcPts val="0"/>
                        </a:spcAft>
                        <a:buNone/>
                      </a:pPr>
                      <a:r>
                        <a:rPr lang="en-US" sz="1800" u="none" strike="noStrike" cap="none"/>
                        <a:t>yes</a:t>
                      </a:r>
                      <a:endParaRPr sz="1800" u="none" strike="noStrike" cap="none"/>
                    </a:p>
                  </a:txBody>
                  <a:tcPr marL="0" marR="0" marT="0" marB="0" anchor="ctr"/>
                </a:tc>
                <a:tc>
                  <a:txBody>
                    <a:bodyPr/>
                    <a:lstStyle/>
                    <a:p>
                      <a:pPr marL="0" marR="0" lvl="0" indent="0" algn="ctr" rtl="0">
                        <a:spcBef>
                          <a:spcPts val="0"/>
                        </a:spcBef>
                        <a:spcAft>
                          <a:spcPts val="0"/>
                        </a:spcAft>
                        <a:buNone/>
                      </a:pPr>
                      <a:r>
                        <a:rPr lang="en-US" sz="1800" u="none" strike="noStrike" cap="none"/>
                        <a:t> no</a:t>
                      </a:r>
                      <a:endParaRPr/>
                    </a:p>
                  </a:txBody>
                  <a:tcPr marL="0" marR="0" marT="0" marB="0" anchor="ctr"/>
                </a:tc>
                <a:tc>
                  <a:txBody>
                    <a:bodyPr/>
                    <a:lstStyle/>
                    <a:p>
                      <a:pPr marL="0" marR="0" lvl="0" indent="0" algn="ctr" rtl="0">
                        <a:spcBef>
                          <a:spcPts val="0"/>
                        </a:spcBef>
                        <a:spcAft>
                          <a:spcPts val="0"/>
                        </a:spcAft>
                        <a:buNone/>
                      </a:pPr>
                      <a:r>
                        <a:rPr lang="en-US" sz="1800" u="none" strike="noStrike" cap="none"/>
                        <a:t>yes</a:t>
                      </a:r>
                      <a:endParaRPr sz="1800" u="none" strike="noStrike" cap="none"/>
                    </a:p>
                  </a:txBody>
                  <a:tcPr marL="0" marR="0" marT="0" marB="0" anchor="ctr"/>
                </a:tc>
                <a:tc>
                  <a:txBody>
                    <a:bodyPr/>
                    <a:lstStyle/>
                    <a:p>
                      <a:pPr marL="0" marR="0" lvl="0" indent="0" algn="ctr" rtl="0">
                        <a:spcBef>
                          <a:spcPts val="0"/>
                        </a:spcBef>
                        <a:spcAft>
                          <a:spcPts val="0"/>
                        </a:spcAft>
                        <a:buNone/>
                      </a:pPr>
                      <a:r>
                        <a:rPr lang="en-US" sz="1800" u="none" strike="noStrike" cap="none"/>
                        <a:t> no</a:t>
                      </a:r>
                      <a:endParaRPr/>
                    </a:p>
                  </a:txBody>
                  <a:tcPr marL="0" marR="0" marT="0" marB="0" anchor="ctr"/>
                </a:tc>
                <a:tc>
                  <a:txBody>
                    <a:bodyPr/>
                    <a:lstStyle/>
                    <a:p>
                      <a:pPr marL="0" marR="0" lvl="0" indent="0" algn="ctr" rtl="0">
                        <a:spcBef>
                          <a:spcPts val="0"/>
                        </a:spcBef>
                        <a:spcAft>
                          <a:spcPts val="0"/>
                        </a:spcAft>
                        <a:buNone/>
                      </a:pPr>
                      <a:r>
                        <a:rPr lang="en-US" sz="1800" u="none" strike="noStrike" cap="none"/>
                        <a:t>yes</a:t>
                      </a:r>
                      <a:endParaRPr sz="1800" u="none" strike="noStrike" cap="none"/>
                    </a:p>
                  </a:txBody>
                  <a:tcPr marL="0" marR="0" marT="0" marB="0" anchor="ctr"/>
                </a:tc>
                <a:tc>
                  <a:txBody>
                    <a:bodyPr/>
                    <a:lstStyle/>
                    <a:p>
                      <a:pPr marL="0" marR="0" lvl="0" indent="0" algn="ctr" rtl="0">
                        <a:spcBef>
                          <a:spcPts val="0"/>
                        </a:spcBef>
                        <a:spcAft>
                          <a:spcPts val="0"/>
                        </a:spcAft>
                        <a:buNone/>
                      </a:pPr>
                      <a:r>
                        <a:rPr lang="en-US" sz="1800" u="none" strike="noStrike" cap="none"/>
                        <a:t>yes</a:t>
                      </a:r>
                      <a:endParaRPr sz="1800" u="none" strike="noStrike" cap="none"/>
                    </a:p>
                  </a:txBody>
                  <a:tcPr marL="0" marR="0" marT="0" marB="0" anchor="ctr"/>
                </a:tc>
              </a:tr>
              <a:tr h="576075">
                <a:tc>
                  <a:txBody>
                    <a:bodyPr/>
                    <a:lstStyle/>
                    <a:p>
                      <a:pPr marL="0" marR="0" lvl="0" indent="0" algn="l" rtl="0">
                        <a:spcBef>
                          <a:spcPts val="0"/>
                        </a:spcBef>
                        <a:spcAft>
                          <a:spcPts val="0"/>
                        </a:spcAft>
                        <a:buNone/>
                      </a:pPr>
                      <a:r>
                        <a:rPr lang="en-US" sz="1800" b="1" u="none" strike="noStrike" cap="none">
                          <a:solidFill>
                            <a:schemeClr val="lt1"/>
                          </a:solidFill>
                        </a:rPr>
                        <a:t> International travel</a:t>
                      </a:r>
                      <a:endParaRPr/>
                    </a:p>
                  </a:txBody>
                  <a:tcPr marL="0" marR="0" marT="0" marB="0" anchor="ctr">
                    <a:solidFill>
                      <a:srgbClr val="538CD5"/>
                    </a:solidFill>
                  </a:tcPr>
                </a:tc>
                <a:tc>
                  <a:txBody>
                    <a:bodyPr/>
                    <a:lstStyle/>
                    <a:p>
                      <a:pPr marL="0" marR="0" lvl="0" indent="0" algn="ctr" rtl="0">
                        <a:spcBef>
                          <a:spcPts val="0"/>
                        </a:spcBef>
                        <a:spcAft>
                          <a:spcPts val="0"/>
                        </a:spcAft>
                        <a:buNone/>
                      </a:pPr>
                      <a:r>
                        <a:rPr lang="en-US" sz="1800" u="none" strike="noStrike" cap="none"/>
                        <a:t> no</a:t>
                      </a:r>
                      <a:endParaRPr/>
                    </a:p>
                  </a:txBody>
                  <a:tcPr marL="0" marR="0" marT="0" marB="0" anchor="ctr">
                    <a:solidFill>
                      <a:srgbClr val="D8D8D8"/>
                    </a:solidFill>
                  </a:tcPr>
                </a:tc>
                <a:tc>
                  <a:txBody>
                    <a:bodyPr/>
                    <a:lstStyle/>
                    <a:p>
                      <a:pPr marL="0" marR="0" lvl="0" indent="0" algn="ctr" rtl="0">
                        <a:spcBef>
                          <a:spcPts val="0"/>
                        </a:spcBef>
                        <a:spcAft>
                          <a:spcPts val="0"/>
                        </a:spcAft>
                        <a:buNone/>
                      </a:pPr>
                      <a:r>
                        <a:rPr lang="en-US" sz="1800" u="none" strike="noStrike" cap="none"/>
                        <a:t> no</a:t>
                      </a:r>
                      <a:endParaRPr/>
                    </a:p>
                  </a:txBody>
                  <a:tcPr marL="0" marR="0" marT="0" marB="0" anchor="ctr">
                    <a:solidFill>
                      <a:srgbClr val="D8D8D8"/>
                    </a:solidFill>
                  </a:tcPr>
                </a:tc>
                <a:tc>
                  <a:txBody>
                    <a:bodyPr/>
                    <a:lstStyle/>
                    <a:p>
                      <a:pPr marL="0" marR="0" lvl="0" indent="0" algn="ctr" rtl="0">
                        <a:spcBef>
                          <a:spcPts val="0"/>
                        </a:spcBef>
                        <a:spcAft>
                          <a:spcPts val="0"/>
                        </a:spcAft>
                        <a:buNone/>
                      </a:pPr>
                      <a:r>
                        <a:rPr lang="en-US" sz="1800" u="none" strike="noStrike" cap="none"/>
                        <a:t> no</a:t>
                      </a:r>
                      <a:endParaRPr/>
                    </a:p>
                  </a:txBody>
                  <a:tcPr marL="0" marR="0" marT="0" marB="0" anchor="ctr">
                    <a:solidFill>
                      <a:srgbClr val="D8D8D8"/>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(multi-fuel)</a:t>
                      </a:r>
                      <a:endParaRPr/>
                    </a:p>
                  </a:txBody>
                  <a:tcPr marL="0" marR="0" marT="0" marB="0" anchor="ctr">
                    <a:solidFill>
                      <a:srgbClr val="D8D8D8"/>
                    </a:solidFill>
                  </a:tcPr>
                </a:tc>
                <a:tc>
                  <a:txBody>
                    <a:bodyPr/>
                    <a:lstStyle/>
                    <a:p>
                      <a:pPr marL="0" marR="0" lvl="0" indent="0" algn="ctr" rtl="0">
                        <a:spcBef>
                          <a:spcPts val="0"/>
                        </a:spcBef>
                        <a:spcAft>
                          <a:spcPts val="0"/>
                        </a:spcAft>
                        <a:buNone/>
                      </a:pPr>
                      <a:r>
                        <a:rPr lang="en-US" sz="1800" u="none" strike="noStrike" cap="none"/>
                        <a:t> no</a:t>
                      </a:r>
                      <a:endParaRPr/>
                    </a:p>
                  </a:txBody>
                  <a:tcPr marL="0" marR="0" marT="0" marB="0" anchor="ctr">
                    <a:solidFill>
                      <a:srgbClr val="D8D8D8"/>
                    </a:solidFill>
                  </a:tcPr>
                </a:tc>
                <a:tc>
                  <a:txBody>
                    <a:bodyPr/>
                    <a:lstStyle/>
                    <a:p>
                      <a:pPr marL="0" marR="0" lvl="0" indent="0" algn="ctr" rtl="0">
                        <a:spcBef>
                          <a:spcPts val="0"/>
                        </a:spcBef>
                        <a:spcAft>
                          <a:spcPts val="0"/>
                        </a:spcAft>
                        <a:buNone/>
                      </a:pPr>
                      <a:r>
                        <a:rPr lang="en-US" sz="1800" u="none" strike="noStrike" cap="none"/>
                        <a:t> no</a:t>
                      </a:r>
                      <a:endParaRPr/>
                    </a:p>
                  </a:txBody>
                  <a:tcPr marL="0" marR="0" marT="0" marB="0" anchor="ctr">
                    <a:solidFill>
                      <a:srgbClr val="D8D8D8"/>
                    </a:solidFill>
                  </a:tcPr>
                </a:tc>
              </a:tr>
              <a:tr h="504050">
                <a:tc>
                  <a:txBody>
                    <a:bodyPr/>
                    <a:lstStyle/>
                    <a:p>
                      <a:pPr marL="0" marR="0" lvl="0" indent="0" algn="l" rtl="0">
                        <a:spcBef>
                          <a:spcPts val="0"/>
                        </a:spcBef>
                        <a:spcAft>
                          <a:spcPts val="0"/>
                        </a:spcAft>
                        <a:buNone/>
                      </a:pPr>
                      <a:r>
                        <a:rPr lang="en-US" sz="1800" b="1" u="none" strike="noStrike" cap="none">
                          <a:solidFill>
                            <a:schemeClr val="lt1"/>
                          </a:solidFill>
                        </a:rPr>
                        <a:t> Ease of use</a:t>
                      </a:r>
                      <a:endParaRPr/>
                    </a:p>
                  </a:txBody>
                  <a:tcPr marL="0" marR="0" marT="0" marB="0" anchor="ctr">
                    <a:solidFill>
                      <a:srgbClr val="538CD5"/>
                    </a:solidFill>
                  </a:tcPr>
                </a:tc>
                <a:tc>
                  <a:txBody>
                    <a:bodyPr/>
                    <a:lstStyle/>
                    <a:p>
                      <a:pPr marL="0" marR="0" lvl="0" indent="0" algn="ctr" rtl="0">
                        <a:spcBef>
                          <a:spcPts val="0"/>
                        </a:spcBef>
                        <a:spcAft>
                          <a:spcPts val="0"/>
                        </a:spcAft>
                        <a:buNone/>
                      </a:pPr>
                      <a:r>
                        <a:rPr lang="en-US" sz="1800" u="none" strike="noStrike" cap="none"/>
                        <a:t>yes</a:t>
                      </a:r>
                      <a:endParaRPr sz="1800" u="none" strike="noStrike" cap="none"/>
                    </a:p>
                  </a:txBody>
                  <a:tcPr marL="0" marR="0" marT="0" marB="0" anchor="ctr"/>
                </a:tc>
                <a:tc>
                  <a:txBody>
                    <a:bodyPr/>
                    <a:lstStyle/>
                    <a:p>
                      <a:pPr marL="0" marR="0" lvl="0" indent="0" algn="ctr" rtl="0">
                        <a:spcBef>
                          <a:spcPts val="0"/>
                        </a:spcBef>
                        <a:spcAft>
                          <a:spcPts val="0"/>
                        </a:spcAft>
                        <a:buNone/>
                      </a:pPr>
                      <a:r>
                        <a:rPr lang="en-US" sz="1800" u="none" strike="noStrike" cap="none"/>
                        <a:t>yes</a:t>
                      </a:r>
                      <a:endParaRPr sz="1800" u="none" strike="noStrike" cap="none"/>
                    </a:p>
                  </a:txBody>
                  <a:tcPr marL="0" marR="0" marT="0" marB="0" anchor="ctr"/>
                </a:tc>
                <a:tc>
                  <a:txBody>
                    <a:bodyPr/>
                    <a:lstStyle/>
                    <a:p>
                      <a:pPr marL="0" marR="0" lvl="0" indent="0" algn="ctr" rtl="0">
                        <a:spcBef>
                          <a:spcPts val="0"/>
                        </a:spcBef>
                        <a:spcAft>
                          <a:spcPts val="0"/>
                        </a:spcAft>
                        <a:buNone/>
                      </a:pPr>
                      <a:r>
                        <a:rPr lang="en-US" sz="1800" u="none" strike="noStrike" cap="none"/>
                        <a:t>yes</a:t>
                      </a:r>
                      <a:endParaRPr sz="1800" u="none" strike="noStrike" cap="none"/>
                    </a:p>
                  </a:txBody>
                  <a:tcPr marL="0" marR="0" marT="0" marB="0" anchor="ctr"/>
                </a:tc>
                <a:tc>
                  <a:txBody>
                    <a:bodyPr/>
                    <a:lstStyle/>
                    <a:p>
                      <a:pPr marL="0" marR="0" lvl="0" indent="0" algn="ctr" rtl="0">
                        <a:spcBef>
                          <a:spcPts val="0"/>
                        </a:spcBef>
                        <a:spcAft>
                          <a:spcPts val="0"/>
                        </a:spcAft>
                        <a:buNone/>
                      </a:pPr>
                      <a:r>
                        <a:rPr lang="en-US" sz="1800" u="none" strike="noStrike" cap="none"/>
                        <a:t> no</a:t>
                      </a:r>
                      <a:endParaRPr/>
                    </a:p>
                  </a:txBody>
                  <a:tcPr marL="0" marR="0" marT="0" marB="0" anchor="ctr"/>
                </a:tc>
                <a:tc>
                  <a:txBody>
                    <a:bodyPr/>
                    <a:lstStyle/>
                    <a:p>
                      <a:pPr marL="0" marR="0" lvl="0" indent="0" algn="ctr" rtl="0">
                        <a:spcBef>
                          <a:spcPts val="0"/>
                        </a:spcBef>
                        <a:spcAft>
                          <a:spcPts val="0"/>
                        </a:spcAft>
                        <a:buNone/>
                      </a:pPr>
                      <a:r>
                        <a:rPr lang="en-US" sz="1800" u="none" strike="noStrike" cap="none"/>
                        <a:t> no</a:t>
                      </a:r>
                      <a:endParaRPr/>
                    </a:p>
                  </a:txBody>
                  <a:tcPr marL="0" marR="0" marT="0" marB="0" anchor="ctr"/>
                </a:tc>
                <a:tc>
                  <a:txBody>
                    <a:bodyPr/>
                    <a:lstStyle/>
                    <a:p>
                      <a:pPr marL="0" marR="0" lvl="0" indent="0" algn="ctr" rtl="0">
                        <a:spcBef>
                          <a:spcPts val="0"/>
                        </a:spcBef>
                        <a:spcAft>
                          <a:spcPts val="0"/>
                        </a:spcAft>
                        <a:buNone/>
                      </a:pPr>
                      <a:r>
                        <a:rPr lang="en-US" sz="1800" u="none" strike="noStrike" cap="none"/>
                        <a:t>yes</a:t>
                      </a:r>
                      <a:endParaRPr sz="1800" u="none" strike="noStrike" cap="none"/>
                    </a:p>
                  </a:txBody>
                  <a:tcPr marL="0" marR="0" marT="0" marB="0" anchor="ct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6"/>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Canister Stoves</a:t>
            </a:r>
            <a:endParaRPr/>
          </a:p>
        </p:txBody>
      </p:sp>
      <p:sp>
        <p:nvSpPr>
          <p:cNvPr id="129" name="Google Shape;129;p16"/>
          <p:cNvSpPr txBox="1">
            <a:spLocks noGrp="1"/>
          </p:cNvSpPr>
          <p:nvPr>
            <p:ph type="body" idx="1"/>
          </p:nvPr>
        </p:nvSpPr>
        <p:spPr>
          <a:xfrm>
            <a:off x="251520" y="1340768"/>
            <a:ext cx="5328592" cy="473971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a:t>Canister stoves are easy to use and low-maintenance.</a:t>
            </a:r>
            <a:endParaRPr/>
          </a:p>
          <a:p>
            <a:pPr marL="342900" lvl="0" indent="-342900" algn="l" rtl="0">
              <a:spcBef>
                <a:spcPts val="400"/>
              </a:spcBef>
              <a:spcAft>
                <a:spcPts val="0"/>
              </a:spcAft>
              <a:buClr>
                <a:srgbClr val="595959"/>
              </a:buClr>
              <a:buSzPts val="2000"/>
              <a:buFont typeface="Arial"/>
              <a:buChar char="•"/>
            </a:pPr>
            <a:r>
              <a:rPr lang="en-US"/>
              <a:t>They screw onto the threaded tops of closed fuel canisters that contain two pre-pressurized gases: isobutane and propane. </a:t>
            </a:r>
            <a:endParaRPr/>
          </a:p>
          <a:p>
            <a:pPr marL="342900" lvl="0" indent="-342900" algn="l" rtl="0">
              <a:spcBef>
                <a:spcPts val="400"/>
              </a:spcBef>
              <a:spcAft>
                <a:spcPts val="0"/>
              </a:spcAft>
              <a:buClr>
                <a:srgbClr val="595959"/>
              </a:buClr>
              <a:buSzPts val="2000"/>
              <a:buFont typeface="Arial"/>
              <a:buChar char="•"/>
            </a:pPr>
            <a:r>
              <a:rPr lang="en-US"/>
              <a:t>Some of these stoves are incredibly small, fold up compactly and weigh only a few ounces. </a:t>
            </a:r>
            <a:endParaRPr/>
          </a:p>
          <a:p>
            <a:pPr marL="342900" lvl="0" indent="-342900" algn="l" rtl="0">
              <a:spcBef>
                <a:spcPts val="400"/>
              </a:spcBef>
              <a:spcAft>
                <a:spcPts val="0"/>
              </a:spcAft>
              <a:buClr>
                <a:srgbClr val="595959"/>
              </a:buClr>
              <a:buSzPts val="2000"/>
              <a:buFont typeface="Arial"/>
              <a:buChar char="•"/>
            </a:pPr>
            <a:r>
              <a:rPr lang="en-US"/>
              <a:t>They may be usable in some international destinations that cater to American trekkers.</a:t>
            </a:r>
            <a:endParaRPr/>
          </a:p>
        </p:txBody>
      </p:sp>
      <p:pic>
        <p:nvPicPr>
          <p:cNvPr id="130" name="Google Shape;130;p16"/>
          <p:cNvPicPr preferRelativeResize="0"/>
          <p:nvPr/>
        </p:nvPicPr>
        <p:blipFill rotWithShape="1">
          <a:blip r:embed="rId3">
            <a:alphaModFix/>
          </a:blip>
          <a:srcRect l="17530" r="19092"/>
          <a:stretch/>
        </p:blipFill>
        <p:spPr>
          <a:xfrm>
            <a:off x="5580112" y="1484784"/>
            <a:ext cx="3384376" cy="400506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7"/>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Canister Stoves</a:t>
            </a:r>
            <a:endParaRPr/>
          </a:p>
        </p:txBody>
      </p:sp>
      <p:sp>
        <p:nvSpPr>
          <p:cNvPr id="136" name="Google Shape;136;p17"/>
          <p:cNvSpPr txBox="1">
            <a:spLocks noGrp="1"/>
          </p:cNvSpPr>
          <p:nvPr>
            <p:ph type="body" idx="1"/>
          </p:nvPr>
        </p:nvSpPr>
        <p:spPr>
          <a:xfrm>
            <a:off x="251520" y="1340768"/>
            <a:ext cx="3888432" cy="496855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b="1"/>
              <a:t>Pros:</a:t>
            </a:r>
            <a:endParaRPr/>
          </a:p>
          <a:p>
            <a:pPr marL="800100" lvl="1" indent="-342900" algn="l" rtl="0">
              <a:spcBef>
                <a:spcPts val="320"/>
              </a:spcBef>
              <a:spcAft>
                <a:spcPts val="0"/>
              </a:spcAft>
              <a:buClr>
                <a:srgbClr val="595959"/>
              </a:buClr>
              <a:buSzPts val="1600"/>
              <a:buChar char="–"/>
            </a:pPr>
            <a:r>
              <a:rPr lang="en-US"/>
              <a:t>They’re small and lightweight.</a:t>
            </a:r>
            <a:endParaRPr/>
          </a:p>
          <a:p>
            <a:pPr marL="800100" lvl="1" indent="-342900" algn="l" rtl="0">
              <a:spcBef>
                <a:spcPts val="320"/>
              </a:spcBef>
              <a:spcAft>
                <a:spcPts val="0"/>
              </a:spcAft>
              <a:buClr>
                <a:srgbClr val="595959"/>
              </a:buClr>
              <a:buSzPts val="1600"/>
              <a:buChar char="–"/>
            </a:pPr>
            <a:r>
              <a:rPr lang="en-US"/>
              <a:t>They’re quick to light. No priming is necessary before lighting a canister stove. Simply turn the valve and light with a match, lighter or piezo-igniter.</a:t>
            </a:r>
            <a:endParaRPr/>
          </a:p>
          <a:p>
            <a:pPr marL="800100" lvl="1" indent="-342900" algn="l" rtl="0">
              <a:spcBef>
                <a:spcPts val="320"/>
              </a:spcBef>
              <a:spcAft>
                <a:spcPts val="0"/>
              </a:spcAft>
              <a:buClr>
                <a:srgbClr val="595959"/>
              </a:buClr>
              <a:buSzPts val="1600"/>
              <a:buChar char="–"/>
            </a:pPr>
            <a:r>
              <a:rPr lang="en-US"/>
              <a:t>The flame adjusts easily and simmers well (most models).</a:t>
            </a:r>
            <a:endParaRPr/>
          </a:p>
          <a:p>
            <a:pPr marL="800100" lvl="1" indent="-342900" algn="l" rtl="0">
              <a:spcBef>
                <a:spcPts val="320"/>
              </a:spcBef>
              <a:spcAft>
                <a:spcPts val="0"/>
              </a:spcAft>
              <a:buClr>
                <a:srgbClr val="595959"/>
              </a:buClr>
              <a:buSzPts val="1600"/>
              <a:buChar char="–"/>
            </a:pPr>
            <a:r>
              <a:rPr lang="en-US"/>
              <a:t>The canister self-seals when you unscrew the stove, so there’s no worry about spills and leaks.</a:t>
            </a:r>
            <a:endParaRPr/>
          </a:p>
          <a:p>
            <a:pPr marL="800100" lvl="1" indent="-342900" algn="l" rtl="0">
              <a:spcBef>
                <a:spcPts val="320"/>
              </a:spcBef>
              <a:spcAft>
                <a:spcPts val="0"/>
              </a:spcAft>
              <a:buClr>
                <a:srgbClr val="595959"/>
              </a:buClr>
              <a:buSzPts val="1600"/>
              <a:buChar char="–"/>
            </a:pPr>
            <a:r>
              <a:rPr lang="en-US"/>
              <a:t>Some canister stoves have a built-in pressure regulator to provide consistent heat output throughout the life of the canister. This improves cold weather and high-elevation performance, too.</a:t>
            </a:r>
            <a:endParaRPr/>
          </a:p>
          <a:p>
            <a:pPr marL="342900" lvl="0" indent="-215900" algn="l" rtl="0">
              <a:spcBef>
                <a:spcPts val="400"/>
              </a:spcBef>
              <a:spcAft>
                <a:spcPts val="0"/>
              </a:spcAft>
              <a:buClr>
                <a:srgbClr val="595959"/>
              </a:buClr>
              <a:buSzPts val="2000"/>
              <a:buFont typeface="Arial"/>
              <a:buNone/>
            </a:pPr>
            <a:endParaRPr/>
          </a:p>
        </p:txBody>
      </p:sp>
      <p:pic>
        <p:nvPicPr>
          <p:cNvPr id="137" name="Google Shape;137;p17"/>
          <p:cNvPicPr preferRelativeResize="0"/>
          <p:nvPr/>
        </p:nvPicPr>
        <p:blipFill rotWithShape="1">
          <a:blip r:embed="rId3">
            <a:alphaModFix/>
          </a:blip>
          <a:srcRect/>
          <a:stretch/>
        </p:blipFill>
        <p:spPr>
          <a:xfrm>
            <a:off x="4355976" y="1700808"/>
            <a:ext cx="4572000" cy="304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8"/>
          <p:cNvSpPr txBox="1">
            <a:spLocks noGrp="1"/>
          </p:cNvSpPr>
          <p:nvPr>
            <p:ph type="title"/>
          </p:nvPr>
        </p:nvSpPr>
        <p:spPr>
          <a:xfrm>
            <a:off x="251520" y="158496"/>
            <a:ext cx="8424936" cy="796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6A9B8"/>
              </a:buClr>
              <a:buSzPts val="2500"/>
              <a:buFont typeface="Calibri"/>
              <a:buNone/>
            </a:pPr>
            <a:r>
              <a:rPr lang="en-US"/>
              <a:t>Canister Stoves</a:t>
            </a:r>
            <a:endParaRPr/>
          </a:p>
        </p:txBody>
      </p:sp>
      <p:sp>
        <p:nvSpPr>
          <p:cNvPr id="143" name="Google Shape;143;p18"/>
          <p:cNvSpPr txBox="1">
            <a:spLocks noGrp="1"/>
          </p:cNvSpPr>
          <p:nvPr>
            <p:ph type="body" idx="1"/>
          </p:nvPr>
        </p:nvSpPr>
        <p:spPr>
          <a:xfrm>
            <a:off x="4139952" y="1340768"/>
            <a:ext cx="4752528" cy="518457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595959"/>
              </a:buClr>
              <a:buSzPts val="2000"/>
              <a:buFont typeface="Arial"/>
              <a:buChar char="•"/>
            </a:pPr>
            <a:r>
              <a:rPr lang="en-US" b="1"/>
              <a:t>Cons:</a:t>
            </a:r>
            <a:endParaRPr/>
          </a:p>
          <a:p>
            <a:pPr marL="800100" lvl="1" indent="-342900" algn="l" rtl="0">
              <a:spcBef>
                <a:spcPts val="320"/>
              </a:spcBef>
              <a:spcAft>
                <a:spcPts val="0"/>
              </a:spcAft>
              <a:buClr>
                <a:srgbClr val="595959"/>
              </a:buClr>
              <a:buSzPts val="1600"/>
              <a:buChar char="–"/>
            </a:pPr>
            <a:r>
              <a:rPr lang="en-US"/>
              <a:t>Their arms may not be long enough to hold large pots securely.</a:t>
            </a:r>
            <a:endParaRPr/>
          </a:p>
          <a:p>
            <a:pPr marL="800100" lvl="1" indent="-342900" algn="l" rtl="0">
              <a:spcBef>
                <a:spcPts val="320"/>
              </a:spcBef>
              <a:spcAft>
                <a:spcPts val="0"/>
              </a:spcAft>
              <a:buClr>
                <a:srgbClr val="595959"/>
              </a:buClr>
              <a:buSzPts val="1600"/>
              <a:buChar char="–"/>
            </a:pPr>
            <a:r>
              <a:rPr lang="en-US"/>
              <a:t>It’s tough to know how much gas is left inside the closed canister, so you may want to carry an extra to be sure you don’t run out. (A small 4-ounce canister makes a good backup.)</a:t>
            </a:r>
            <a:endParaRPr/>
          </a:p>
          <a:p>
            <a:pPr marL="800100" lvl="1" indent="-342900" algn="l" rtl="0">
              <a:spcBef>
                <a:spcPts val="320"/>
              </a:spcBef>
              <a:spcAft>
                <a:spcPts val="0"/>
              </a:spcAft>
              <a:buClr>
                <a:srgbClr val="595959"/>
              </a:buClr>
              <a:buSzPts val="1600"/>
              <a:buChar char="–"/>
            </a:pPr>
            <a:r>
              <a:rPr lang="en-US"/>
              <a:t>A windscreen should not be used with an on-canister stove because it can trap excessive heat and lead to fuel exploding.</a:t>
            </a:r>
            <a:endParaRPr/>
          </a:p>
          <a:p>
            <a:pPr marL="800100" lvl="1" indent="-342900" algn="l" rtl="0">
              <a:spcBef>
                <a:spcPts val="320"/>
              </a:spcBef>
              <a:spcAft>
                <a:spcPts val="0"/>
              </a:spcAft>
              <a:buClr>
                <a:srgbClr val="595959"/>
              </a:buClr>
              <a:buSzPts val="1600"/>
              <a:buChar char="–"/>
            </a:pPr>
            <a:r>
              <a:rPr lang="en-US"/>
              <a:t>In cold weather, canisters can depressurize and produce a weak flame (unless the stove has a pressure regulator)</a:t>
            </a:r>
            <a:endParaRPr/>
          </a:p>
          <a:p>
            <a:pPr marL="800100" lvl="1" indent="-342900" algn="l" rtl="0">
              <a:spcBef>
                <a:spcPts val="320"/>
              </a:spcBef>
              <a:spcAft>
                <a:spcPts val="0"/>
              </a:spcAft>
              <a:buClr>
                <a:srgbClr val="595959"/>
              </a:buClr>
              <a:buSzPts val="1600"/>
              <a:buChar char="–"/>
            </a:pPr>
            <a:r>
              <a:rPr lang="en-US"/>
              <a:t>Compared to liquid-fuel stoves, the cost of fuel is greater.</a:t>
            </a:r>
            <a:endParaRPr/>
          </a:p>
          <a:p>
            <a:pPr marL="800100" lvl="1" indent="-342900" algn="l" rtl="0">
              <a:spcBef>
                <a:spcPts val="320"/>
              </a:spcBef>
              <a:spcAft>
                <a:spcPts val="0"/>
              </a:spcAft>
              <a:buClr>
                <a:srgbClr val="595959"/>
              </a:buClr>
              <a:buSzPts val="1600"/>
              <a:buChar char="–"/>
            </a:pPr>
            <a:r>
              <a:rPr lang="en-US"/>
              <a:t>Canister waste: Empty canisters need to be disposed of properly; you’ll want to research recycling options near you.</a:t>
            </a:r>
            <a:endParaRPr/>
          </a:p>
          <a:p>
            <a:pPr marL="342900" lvl="0" indent="-215900" algn="l" rtl="0">
              <a:spcBef>
                <a:spcPts val="400"/>
              </a:spcBef>
              <a:spcAft>
                <a:spcPts val="0"/>
              </a:spcAft>
              <a:buClr>
                <a:srgbClr val="595959"/>
              </a:buClr>
              <a:buSzPts val="2000"/>
              <a:buFont typeface="Arial"/>
              <a:buNone/>
            </a:pPr>
            <a:endParaRPr/>
          </a:p>
        </p:txBody>
      </p:sp>
      <p:pic>
        <p:nvPicPr>
          <p:cNvPr id="144" name="Google Shape;144;p18"/>
          <p:cNvPicPr preferRelativeResize="0"/>
          <p:nvPr/>
        </p:nvPicPr>
        <p:blipFill rotWithShape="1">
          <a:blip r:embed="rId3">
            <a:alphaModFix/>
          </a:blip>
          <a:srcRect/>
          <a:stretch/>
        </p:blipFill>
        <p:spPr>
          <a:xfrm>
            <a:off x="183262" y="1844824"/>
            <a:ext cx="3951093" cy="2749302"/>
          </a:xfrm>
          <a:prstGeom prst="rect">
            <a:avLst/>
          </a:prstGeom>
          <a:noFill/>
          <a:ln>
            <a:noFill/>
          </a:ln>
        </p:spPr>
      </p:pic>
    </p:spTree>
  </p:cSld>
  <p:clrMapOvr>
    <a:masterClrMapping/>
  </p:clrMapOvr>
</p:sld>
</file>

<file path=ppt/theme/theme1.xml><?xml version="1.0" encoding="utf-8"?>
<a:theme xmlns:a="http://schemas.openxmlformats.org/drawingml/2006/main" name="Office 테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3930</Words>
  <Application>Microsoft Office PowerPoint</Application>
  <PresentationFormat>On-screen Show (4:3)</PresentationFormat>
  <Paragraphs>568</Paragraphs>
  <Slides>55</Slides>
  <Notes>55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Gulimche</vt:lpstr>
      <vt:lpstr>Malgun Gothic</vt:lpstr>
      <vt:lpstr>Arial</vt:lpstr>
      <vt:lpstr>Calibri</vt:lpstr>
      <vt:lpstr>Calibri Light</vt:lpstr>
      <vt:lpstr>Courier New</vt:lpstr>
      <vt:lpstr>Times New Roman</vt:lpstr>
      <vt:lpstr>Office 테마</vt:lpstr>
      <vt:lpstr>Backpacking Guide Course #5</vt:lpstr>
      <vt:lpstr>PowerPoint Presentation</vt:lpstr>
      <vt:lpstr>PowerPoint Presentation</vt:lpstr>
      <vt:lpstr>How to Choose a Backpacking Stove </vt:lpstr>
      <vt:lpstr>Types of Backpacking Stoves</vt:lpstr>
      <vt:lpstr>Quick Guide to Backpacking Stoves</vt:lpstr>
      <vt:lpstr>Canister Stoves</vt:lpstr>
      <vt:lpstr>Canister Stoves</vt:lpstr>
      <vt:lpstr>Canister Stoves</vt:lpstr>
      <vt:lpstr>Integrated Canister Systems</vt:lpstr>
      <vt:lpstr>Remote Canister Stoves</vt:lpstr>
      <vt:lpstr>Liquid-fuel Stoves</vt:lpstr>
      <vt:lpstr>Liquid-fuel Stoves</vt:lpstr>
      <vt:lpstr>Liquid-fuel Stoves</vt:lpstr>
      <vt:lpstr>Alternative-fuel Stoves</vt:lpstr>
      <vt:lpstr>Alternative-fuel Stoves</vt:lpstr>
      <vt:lpstr>Alternative-fuel Stoves</vt:lpstr>
      <vt:lpstr>How Much Fuel Should I Carry?</vt:lpstr>
      <vt:lpstr>Know Your Numbers</vt:lpstr>
      <vt:lpstr>Know Your Numbers</vt:lpstr>
      <vt:lpstr>Know Your Numbers</vt:lpstr>
      <vt:lpstr>Conditions that Affect Fuel Consumption</vt:lpstr>
      <vt:lpstr>Final Thoughts on Fuel</vt:lpstr>
      <vt:lpstr>Tips for Getting the Most Out of Your Stove</vt:lpstr>
      <vt:lpstr>How to Choose Cookware </vt:lpstr>
      <vt:lpstr>Cookset or Individual Pieces?</vt:lpstr>
      <vt:lpstr>Cookware Material Options</vt:lpstr>
      <vt:lpstr>Cookware Material Options (continued)</vt:lpstr>
      <vt:lpstr>Other Cookware Considerations</vt:lpstr>
      <vt:lpstr>Other Cookware Considerations</vt:lpstr>
      <vt:lpstr>Personal Dinnerware</vt:lpstr>
      <vt:lpstr>PowerPoint Presentation</vt:lpstr>
      <vt:lpstr>“Bearmuda Triangle”</vt:lpstr>
      <vt:lpstr>“Bearmuda Triangle”</vt:lpstr>
      <vt:lpstr>Bear Canisters</vt:lpstr>
      <vt:lpstr>Packing a Bear Canister</vt:lpstr>
      <vt:lpstr>Benefits of Using a Canister</vt:lpstr>
      <vt:lpstr>PowerPoint Presentation</vt:lpstr>
      <vt:lpstr>Duty Roster</vt:lpstr>
      <vt:lpstr>Duty Roster Job Description</vt:lpstr>
      <vt:lpstr>Duty Roster Job Description</vt:lpstr>
      <vt:lpstr>Crew Duties</vt:lpstr>
      <vt:lpstr>Backpacking Etiquette - The Finer Points</vt:lpstr>
      <vt:lpstr>Backpacking Etiquette Rule #1</vt:lpstr>
      <vt:lpstr>Backpacking Etiquette Rule #2</vt:lpstr>
      <vt:lpstr>Backpacking Etiquette Rule #3</vt:lpstr>
      <vt:lpstr>Backpacking Etiquette Rule #4</vt:lpstr>
      <vt:lpstr>Backpacking Etiquette Rule #5</vt:lpstr>
      <vt:lpstr>Backpacking Etiquette Rule #6</vt:lpstr>
      <vt:lpstr>Backpacking Etiquette Rule #7</vt:lpstr>
      <vt:lpstr>Backpacking Etiquette Rule #8</vt:lpstr>
      <vt:lpstr>Backpacking Etiquette Rule #9</vt:lpstr>
      <vt:lpstr>Backpacking Etiquette Rule #10</vt:lpstr>
      <vt:lpstr>Backpacking Etiquette</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Backpacking Guide Course #5</dc:title>
  <dc:creator>Terry McKibben</dc:creator>
  <cp:lastModifiedBy>Terry McKibben</cp:lastModifiedBy>
  <cp:revision>1</cp:revision>
  <dcterms:modified xsi:type="dcterms:W3CDTF">2023-02-17T17:58:39Z</dcterms:modified>
</cp:coreProperties>
</file>