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75"/>
  </p:notesMasterIdLst>
  <p:sldIdLst>
    <p:sldId id="256" r:id="rId3"/>
    <p:sldId id="293" r:id="rId4"/>
    <p:sldId id="289" r:id="rId5"/>
    <p:sldId id="290" r:id="rId6"/>
    <p:sldId id="292" r:id="rId7"/>
    <p:sldId id="291" r:id="rId8"/>
    <p:sldId id="257" r:id="rId9"/>
    <p:sldId id="313" r:id="rId10"/>
    <p:sldId id="300" r:id="rId11"/>
    <p:sldId id="322" r:id="rId12"/>
    <p:sldId id="302" r:id="rId13"/>
    <p:sldId id="321" r:id="rId14"/>
    <p:sldId id="356" r:id="rId15"/>
    <p:sldId id="301" r:id="rId16"/>
    <p:sldId id="320" r:id="rId17"/>
    <p:sldId id="294" r:id="rId18"/>
    <p:sldId id="323" r:id="rId19"/>
    <p:sldId id="357" r:id="rId20"/>
    <p:sldId id="295" r:id="rId21"/>
    <p:sldId id="365" r:id="rId22"/>
    <p:sldId id="324" r:id="rId23"/>
    <p:sldId id="369" r:id="rId24"/>
    <p:sldId id="362" r:id="rId25"/>
    <p:sldId id="370" r:id="rId26"/>
    <p:sldId id="363" r:id="rId27"/>
    <p:sldId id="366" r:id="rId28"/>
    <p:sldId id="360" r:id="rId29"/>
    <p:sldId id="358" r:id="rId30"/>
    <p:sldId id="359" r:id="rId31"/>
    <p:sldId id="361" r:id="rId32"/>
    <p:sldId id="367" r:id="rId33"/>
    <p:sldId id="368" r:id="rId34"/>
    <p:sldId id="371" r:id="rId35"/>
    <p:sldId id="372" r:id="rId36"/>
    <p:sldId id="296" r:id="rId37"/>
    <p:sldId id="373" r:id="rId38"/>
    <p:sldId id="297" r:id="rId39"/>
    <p:sldId id="325" r:id="rId40"/>
    <p:sldId id="379" r:id="rId41"/>
    <p:sldId id="375" r:id="rId42"/>
    <p:sldId id="380" r:id="rId43"/>
    <p:sldId id="299" r:id="rId44"/>
    <p:sldId id="327" r:id="rId45"/>
    <p:sldId id="298" r:id="rId46"/>
    <p:sldId id="328" r:id="rId47"/>
    <p:sldId id="381" r:id="rId48"/>
    <p:sldId id="305" r:id="rId49"/>
    <p:sldId id="374" r:id="rId50"/>
    <p:sldId id="382" r:id="rId51"/>
    <p:sldId id="329" r:id="rId52"/>
    <p:sldId id="384" r:id="rId53"/>
    <p:sldId id="383" r:id="rId54"/>
    <p:sldId id="385" r:id="rId55"/>
    <p:sldId id="303" r:id="rId56"/>
    <p:sldId id="330" r:id="rId57"/>
    <p:sldId id="304" r:id="rId58"/>
    <p:sldId id="386" r:id="rId59"/>
    <p:sldId id="387" r:id="rId60"/>
    <p:sldId id="331" r:id="rId61"/>
    <p:sldId id="309" r:id="rId62"/>
    <p:sldId id="332" r:id="rId63"/>
    <p:sldId id="377" r:id="rId64"/>
    <p:sldId id="378" r:id="rId65"/>
    <p:sldId id="306" r:id="rId66"/>
    <p:sldId id="333" r:id="rId67"/>
    <p:sldId id="307" r:id="rId68"/>
    <p:sldId id="334" r:id="rId69"/>
    <p:sldId id="335" r:id="rId70"/>
    <p:sldId id="336" r:id="rId71"/>
    <p:sldId id="337" r:id="rId72"/>
    <p:sldId id="308" r:id="rId73"/>
    <p:sldId id="338" r:id="rId74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0B537-9E94-4FA3-AA50-D405EE8A2CEF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A3F973-89C1-47B8-90F5-6826C33E71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74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Free PPT _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jpl.nasa.gov/missions/?type=current" TargetMode="Externa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6069489"/>
            <a:ext cx="47880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Troop 344 and 9344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rPr>
              <a:t>Pemberville, OH</a:t>
            </a:r>
            <a:endParaRPr kumimoji="0" lang="en-US" altLang="ko-KR" sz="1200" b="1" dirty="0">
              <a:solidFill>
                <a:schemeClr val="tx1">
                  <a:lumMod val="75000"/>
                  <a:lumOff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07504" y="4869160"/>
            <a:ext cx="478802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Space Exploration</a:t>
            </a:r>
          </a:p>
          <a:p>
            <a:r>
              <a:rPr lang="en-US" altLang="ko-K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Merit Badge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56027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1b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460648"/>
          </a:xfrm>
        </p:spPr>
        <p:txBody>
          <a:bodyPr/>
          <a:lstStyle/>
          <a:p>
            <a:r>
              <a:rPr lang="en-US" sz="2400" spc="-116" dirty="0"/>
              <a:t>Immediate </a:t>
            </a:r>
            <a:r>
              <a:rPr lang="en-US" sz="2400" spc="-56" dirty="0"/>
              <a:t>Goals </a:t>
            </a:r>
            <a:r>
              <a:rPr lang="en-US" sz="2400" spc="-90" dirty="0"/>
              <a:t>of </a:t>
            </a:r>
            <a:r>
              <a:rPr lang="en-US" sz="2400" spc="-64" dirty="0"/>
              <a:t>Space</a:t>
            </a:r>
            <a:r>
              <a:rPr lang="en-US" sz="2400" spc="30" dirty="0"/>
              <a:t> </a:t>
            </a:r>
            <a:r>
              <a:rPr lang="en-US" sz="2400" spc="-90" dirty="0" smtClean="0"/>
              <a:t>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276872"/>
            <a:ext cx="4176464" cy="3600400"/>
          </a:xfrm>
        </p:spPr>
        <p:txBody>
          <a:bodyPr/>
          <a:lstStyle/>
          <a:p>
            <a:pPr marL="351949" indent="-342900">
              <a:spcBef>
                <a:spcPts val="900"/>
              </a:spcBef>
              <a:buClr>
                <a:srgbClr val="828894"/>
              </a:buClr>
              <a:buSzPct val="94444"/>
              <a:buFont typeface="Arial" panose="020B0604020202020204" pitchFamily="34" charset="0"/>
              <a:buChar char="•"/>
              <a:tabLst>
                <a:tab pos="70485" algn="l"/>
              </a:tabLst>
            </a:pPr>
            <a:r>
              <a:rPr lang="en-US" sz="2000" spc="-79" dirty="0" smtClean="0"/>
              <a:t>Colonization of the Moon and  Mars.</a:t>
            </a:r>
          </a:p>
          <a:p>
            <a:pPr marL="351949" indent="-342900">
              <a:spcBef>
                <a:spcPts val="900"/>
              </a:spcBef>
              <a:buClr>
                <a:srgbClr val="828894"/>
              </a:buClr>
              <a:buSzPct val="94444"/>
              <a:buFont typeface="Arial" panose="020B0604020202020204" pitchFamily="34" charset="0"/>
              <a:buChar char="•"/>
              <a:tabLst>
                <a:tab pos="70485" algn="l"/>
              </a:tabLst>
            </a:pPr>
            <a:r>
              <a:rPr lang="en-US" sz="2000" spc="-79" dirty="0" smtClean="0"/>
              <a:t>Determine if there is extra-          terrestrial life.</a:t>
            </a:r>
          </a:p>
          <a:p>
            <a:pPr marL="351949" indent="-342900">
              <a:spcBef>
                <a:spcPts val="900"/>
              </a:spcBef>
              <a:buClr>
                <a:srgbClr val="828894"/>
              </a:buClr>
              <a:buSzPct val="94444"/>
              <a:buFont typeface="Arial" panose="020B0604020202020204" pitchFamily="34" charset="0"/>
              <a:buChar char="•"/>
              <a:tabLst>
                <a:tab pos="70485" algn="l"/>
              </a:tabLst>
            </a:pPr>
            <a:r>
              <a:rPr lang="en-US" sz="2000" spc="-79" dirty="0" smtClean="0"/>
              <a:t>Encourage research and           development.</a:t>
            </a:r>
          </a:p>
          <a:p>
            <a:pPr marL="351949" indent="-342900">
              <a:spcBef>
                <a:spcPts val="900"/>
              </a:spcBef>
              <a:buClr>
                <a:srgbClr val="828894"/>
              </a:buClr>
              <a:buSzPct val="94444"/>
              <a:buFont typeface="Arial" panose="020B0604020202020204" pitchFamily="34" charset="0"/>
              <a:buChar char="•"/>
              <a:tabLst>
                <a:tab pos="70485" algn="l"/>
              </a:tabLst>
            </a:pPr>
            <a:r>
              <a:rPr lang="en-US" sz="2000" spc="-79" dirty="0" smtClean="0"/>
              <a:t>Encourage discovery.</a:t>
            </a:r>
          </a:p>
          <a:p>
            <a:pPr marL="351949" indent="-342900">
              <a:spcBef>
                <a:spcPts val="900"/>
              </a:spcBef>
              <a:buClr>
                <a:srgbClr val="828894"/>
              </a:buClr>
              <a:buSzPct val="94444"/>
              <a:buFont typeface="Arial" panose="020B0604020202020204" pitchFamily="34" charset="0"/>
              <a:buChar char="•"/>
              <a:tabLst>
                <a:tab pos="70485" algn="l"/>
              </a:tabLst>
            </a:pPr>
            <a:r>
              <a:rPr lang="en-US" sz="2000" spc="-79" dirty="0" smtClean="0"/>
              <a:t>Inspiration and national moral.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0" y="2298481"/>
            <a:ext cx="4315972" cy="242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57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1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3204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Tell the purpose of space exploration and include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reasons,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goals in terms of specific knowledge,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Earth resources, technology, and new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products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relations and cooperation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912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1c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085584" cy="460648"/>
          </a:xfrm>
        </p:spPr>
        <p:txBody>
          <a:bodyPr/>
          <a:lstStyle/>
          <a:p>
            <a:r>
              <a:rPr lang="en-US" sz="2400" dirty="0" smtClean="0"/>
              <a:t>Benefits of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2204864"/>
            <a:ext cx="4392488" cy="3600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Our ability to place satellites in orbit gives us many benefits.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Weather forecasts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Locating natural resources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Mapping environmental 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through 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phones</a:t>
            </a: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internet, television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GPS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Security</a:t>
            </a:r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073" y="1086292"/>
            <a:ext cx="4628927" cy="577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1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1c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229600" cy="460648"/>
          </a:xfrm>
        </p:spPr>
        <p:txBody>
          <a:bodyPr/>
          <a:lstStyle/>
          <a:p>
            <a:r>
              <a:rPr lang="en-US" sz="2400" dirty="0" smtClean="0"/>
              <a:t>Benefits of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2708920"/>
            <a:ext cx="8892480" cy="3960440"/>
          </a:xfrm>
        </p:spPr>
        <p:txBody>
          <a:bodyPr numCol="2"/>
          <a:lstStyle/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phone cameras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Memory foam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Scratch resistant sunglasses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Cordless vacuums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Precision GPS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LED lights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fabrics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blankets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 computing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 detectors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Airplane wing design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>
              <a:buNone/>
            </a:pPr>
            <a:endParaRPr lang="en-US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water filtration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Invisible braces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television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 thermometers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Modern insulation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scanners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Firefighting equipment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cells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Landmine removal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age swimsuits</a:t>
            </a:r>
          </a:p>
          <a:p>
            <a:pPr marL="1085850" lvl="1" indent="-342900">
              <a:buFont typeface="Wingdings" panose="05000000000000000000" pitchFamily="2" charset="2"/>
              <a:buChar char="Ø"/>
            </a:pPr>
            <a:r>
              <a:rPr lang="en-US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Freeze dried food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729408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Spinoffs from the space program has provided us with new materials,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products,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technologies that have also led to new industries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Below are just a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few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many spinoffs.</a:t>
            </a:r>
          </a:p>
        </p:txBody>
      </p:sp>
    </p:spTree>
    <p:extLst>
      <p:ext uri="{BB962C8B-B14F-4D97-AF65-F5344CB8AC3E}">
        <p14:creationId xmlns:p14="http://schemas.microsoft.com/office/powerpoint/2010/main" val="3888468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1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320480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Tell the purpose of space exploration and include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reasons,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goals in terms of specific knowledge,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Earth resources, technology, and new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products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relations and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cooperation.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092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1d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32675"/>
            <a:ext cx="8291264" cy="460648"/>
          </a:xfrm>
        </p:spPr>
        <p:txBody>
          <a:bodyPr/>
          <a:lstStyle/>
          <a:p>
            <a:r>
              <a:rPr lang="en-US" sz="2400" dirty="0" smtClean="0"/>
              <a:t>International Relations and Cooperation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1685516"/>
            <a:ext cx="4752528" cy="46238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One of the benefits of space </a:t>
            </a:r>
            <a:r>
              <a:rPr lang="en-US" sz="2000" dirty="0" smtClean="0"/>
              <a:t>        exploration </a:t>
            </a:r>
            <a:r>
              <a:rPr lang="en-US" sz="2000" dirty="0"/>
              <a:t>is </a:t>
            </a:r>
            <a:r>
              <a:rPr lang="en-US" sz="2000" dirty="0" smtClean="0"/>
              <a:t>improved inter-        national relations and cooperation.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Although </a:t>
            </a:r>
            <a:r>
              <a:rPr lang="en-US" sz="2000" dirty="0"/>
              <a:t>the Age of Space began </a:t>
            </a:r>
            <a:r>
              <a:rPr lang="en-US" sz="2000" dirty="0" smtClean="0"/>
              <a:t> in </a:t>
            </a:r>
            <a:r>
              <a:rPr lang="en-US" sz="2000" dirty="0"/>
              <a:t>a fiercely competitive mode, </a:t>
            </a:r>
            <a:r>
              <a:rPr lang="en-US" sz="2000" dirty="0" smtClean="0"/>
              <a:t>     political </a:t>
            </a:r>
            <a:r>
              <a:rPr lang="en-US" sz="2000" dirty="0"/>
              <a:t>and funding realities have now shifted the balance toward </a:t>
            </a:r>
            <a:r>
              <a:rPr lang="en-US" sz="2000" dirty="0" smtClean="0"/>
              <a:t>    cooperation</a:t>
            </a:r>
            <a:r>
              <a:rPr lang="en-US" sz="2000" dirty="0"/>
              <a:t>. </a:t>
            </a: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This </a:t>
            </a:r>
            <a:r>
              <a:rPr lang="en-US" sz="2000" dirty="0"/>
              <a:t>is particularly true in the case of the International Space Station, with its 16 partner nations</a:t>
            </a:r>
            <a:r>
              <a:rPr lang="en-US" sz="2000" dirty="0" smtClean="0"/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Half </a:t>
            </a:r>
            <a:r>
              <a:rPr lang="en-US" sz="2000" dirty="0"/>
              <a:t>of the last 60 space science missions </a:t>
            </a:r>
            <a:r>
              <a:rPr lang="en-US" sz="2000" dirty="0" smtClean="0"/>
              <a:t>operated by NASA have </a:t>
            </a:r>
            <a:r>
              <a:rPr lang="en-US" sz="2000" dirty="0"/>
              <a:t>had international participation.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31" y="1662611"/>
            <a:ext cx="3894278" cy="24826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"/>
          <a:stretch/>
        </p:blipFill>
        <p:spPr>
          <a:xfrm>
            <a:off x="5030431" y="4149080"/>
            <a:ext cx="3909095" cy="259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765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2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320480"/>
          </a:xfrm>
        </p:spPr>
        <p:txBody>
          <a:bodyPr/>
          <a:lstStyle/>
          <a:p>
            <a:pPr marL="457200" indent="-457200">
              <a:buFont typeface="+mj-lt"/>
              <a:buAutoNum type="arabicPeriod" startAt="2"/>
            </a:pPr>
            <a:r>
              <a:rPr lang="en-US" sz="2000" dirty="0">
                <a:solidFill>
                  <a:srgbClr val="C00000"/>
                </a:solidFill>
              </a:rPr>
              <a:t>Design a collector's card, with a picture on the front and        </a:t>
            </a:r>
            <a:r>
              <a:rPr lang="en-US" sz="2000" dirty="0" smtClean="0">
                <a:solidFill>
                  <a:srgbClr val="C00000"/>
                </a:solidFill>
              </a:rPr>
              <a:t>       </a:t>
            </a:r>
            <a:r>
              <a:rPr lang="en-US" sz="2000" dirty="0">
                <a:solidFill>
                  <a:srgbClr val="C00000"/>
                </a:solidFill>
              </a:rPr>
              <a:t>information on the back, about your favorite space pioneer.     </a:t>
            </a:r>
            <a:r>
              <a:rPr lang="en-US" sz="2000" dirty="0" smtClean="0">
                <a:solidFill>
                  <a:srgbClr val="C00000"/>
                </a:solidFill>
              </a:rPr>
              <a:t>   Share </a:t>
            </a:r>
            <a:r>
              <a:rPr lang="en-US" sz="2000" dirty="0">
                <a:solidFill>
                  <a:srgbClr val="C00000"/>
                </a:solidFill>
              </a:rPr>
              <a:t>your card and discuss four other space pioneers </a:t>
            </a:r>
            <a:r>
              <a:rPr lang="en-US" sz="2000" dirty="0" smtClean="0">
                <a:solidFill>
                  <a:srgbClr val="C00000"/>
                </a:solidFill>
              </a:rPr>
              <a:t>with </a:t>
            </a:r>
            <a:r>
              <a:rPr lang="en-US" sz="2000" dirty="0">
                <a:solidFill>
                  <a:srgbClr val="C00000"/>
                </a:solidFill>
              </a:rPr>
              <a:t>your counselor.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3" y="3053261"/>
            <a:ext cx="4876800" cy="3057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424" y="3182920"/>
            <a:ext cx="2075098" cy="294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313"/>
            <a:ext cx="8229600" cy="460648"/>
          </a:xfrm>
        </p:spPr>
        <p:txBody>
          <a:bodyPr/>
          <a:lstStyle/>
          <a:p>
            <a:r>
              <a:rPr lang="en-US" sz="2400" dirty="0" smtClean="0"/>
              <a:t>Space Pioneers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5" y="1612961"/>
            <a:ext cx="3312368" cy="1865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612961"/>
            <a:ext cx="1831822" cy="1865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81" y="3813737"/>
            <a:ext cx="2330923" cy="2460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39665" y="344440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Wernher Von Braun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6240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Robert Goddard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139651" y="344503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Alan Shepard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76" y="1192341"/>
            <a:ext cx="1571503" cy="22660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69203" y="345594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John Glenn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78" y="3825276"/>
            <a:ext cx="1955555" cy="244444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5031" y="62405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Neil Armstrong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r="10708"/>
          <a:stretch/>
        </p:blipFill>
        <p:spPr>
          <a:xfrm>
            <a:off x="5807488" y="3805705"/>
            <a:ext cx="2664297" cy="24559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023512" y="623971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Sally 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4103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2313"/>
            <a:ext cx="8229600" cy="460648"/>
          </a:xfrm>
        </p:spPr>
        <p:txBody>
          <a:bodyPr/>
          <a:lstStyle/>
          <a:p>
            <a:r>
              <a:rPr lang="en-US" sz="2400" dirty="0" smtClean="0"/>
              <a:t>Space Pioneers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35631" y="3436373"/>
            <a:ext cx="2616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Valentina Tereshkova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27584" y="6240547"/>
            <a:ext cx="177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Buzz Aldrin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77531" y="342182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Yuri Gagarin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85843" y="3414159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Laika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567128" y="622599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Judith Resnick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58241" y="622599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Krista McAullife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r="18405"/>
          <a:stretch/>
        </p:blipFill>
        <p:spPr>
          <a:xfrm>
            <a:off x="539552" y="1573795"/>
            <a:ext cx="2376264" cy="18721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3" y="1573629"/>
            <a:ext cx="2808312" cy="18627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0" r="3735"/>
          <a:stretch/>
        </p:blipFill>
        <p:spPr>
          <a:xfrm>
            <a:off x="6926370" y="3846499"/>
            <a:ext cx="1800200" cy="23788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29" y="3825276"/>
            <a:ext cx="1704309" cy="24144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709" y="3835651"/>
            <a:ext cx="1729058" cy="24144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78" y="3847141"/>
            <a:ext cx="1897374" cy="238142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2" y="1573673"/>
            <a:ext cx="2488450" cy="18627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858818" y="6224712"/>
            <a:ext cx="196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Jim Lovell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9084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3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457200" indent="-457200">
              <a:buFont typeface="+mj-lt"/>
              <a:buAutoNum type="arabicPeriod" startAt="3"/>
            </a:pPr>
            <a:r>
              <a:rPr lang="en-US" sz="2000" dirty="0">
                <a:solidFill>
                  <a:srgbClr val="C00000"/>
                </a:solidFill>
              </a:rPr>
              <a:t>Build, launch, and recover a model rocket</a:t>
            </a:r>
            <a:r>
              <a:rPr lang="en-US" sz="2000" dirty="0" smtClean="0">
                <a:solidFill>
                  <a:srgbClr val="C00000"/>
                </a:solidFill>
              </a:rPr>
              <a:t>. </a:t>
            </a:r>
            <a:r>
              <a:rPr lang="en-US" sz="2000" dirty="0">
                <a:solidFill>
                  <a:srgbClr val="C00000"/>
                </a:solidFill>
              </a:rPr>
              <a:t>Make a </a:t>
            </a:r>
            <a:r>
              <a:rPr lang="en-US" sz="2000" dirty="0" smtClean="0">
                <a:solidFill>
                  <a:srgbClr val="C00000"/>
                </a:solidFill>
              </a:rPr>
              <a:t>second          launch to </a:t>
            </a:r>
            <a:r>
              <a:rPr lang="en-US" sz="2000" dirty="0">
                <a:solidFill>
                  <a:srgbClr val="C00000"/>
                </a:solidFill>
              </a:rPr>
              <a:t>accomplish a specific objective. (Rocket must be built  to meet </a:t>
            </a:r>
            <a:r>
              <a:rPr lang="en-US" sz="2000" dirty="0" smtClean="0">
                <a:solidFill>
                  <a:srgbClr val="C00000"/>
                </a:solidFill>
              </a:rPr>
              <a:t>the </a:t>
            </a:r>
            <a:r>
              <a:rPr lang="en-US" sz="2000" dirty="0">
                <a:solidFill>
                  <a:srgbClr val="C00000"/>
                </a:solidFill>
              </a:rPr>
              <a:t>safety code of the National Association of Rocketry. See the </a:t>
            </a:r>
            <a:r>
              <a:rPr lang="en-US" sz="2000" dirty="0" smtClean="0">
                <a:solidFill>
                  <a:srgbClr val="C00000"/>
                </a:solidFill>
              </a:rPr>
              <a:t>"</a:t>
            </a:r>
            <a:r>
              <a:rPr lang="en-US" sz="2000" dirty="0">
                <a:solidFill>
                  <a:srgbClr val="C00000"/>
                </a:solidFill>
              </a:rPr>
              <a:t>Model Rocketry" chapter.) Identify and explain the </a:t>
            </a:r>
            <a:r>
              <a:rPr lang="en-US" sz="2000" dirty="0" smtClean="0">
                <a:solidFill>
                  <a:srgbClr val="C00000"/>
                </a:solidFill>
              </a:rPr>
              <a:t>        following </a:t>
            </a:r>
            <a:r>
              <a:rPr lang="en-US" sz="2000" dirty="0">
                <a:solidFill>
                  <a:srgbClr val="C00000"/>
                </a:solidFill>
              </a:rPr>
              <a:t>rocket parts: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tube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 mount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Igniter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lug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 cone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system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engine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573016"/>
            <a:ext cx="3505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Space Exploration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z="2400" b="1" dirty="0" smtClean="0"/>
              <a:t>Requirements</a:t>
            </a:r>
            <a:endParaRPr lang="en-US" altLang="ko-KR" sz="2400" b="1" dirty="0"/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2134072" y="1844824"/>
            <a:ext cx="6686400" cy="4147865"/>
          </a:xfrm>
        </p:spPr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Tell the purpose of space exploration and include the following: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reasons,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goals in terms of specific knowledge,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Earth resources, technology, and new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products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relations and cooperation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a collector's card, with a picture on the front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and                 information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on the back, about your favorite space pioneer.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Share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your card and discuss four other space pioneers with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your            counselor.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60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26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60648"/>
          </a:xfrm>
        </p:spPr>
        <p:txBody>
          <a:bodyPr/>
          <a:lstStyle/>
          <a:p>
            <a:r>
              <a:rPr lang="en-US" sz="2400" dirty="0"/>
              <a:t>Build, Launch, and Recover a Model </a:t>
            </a:r>
            <a:r>
              <a:rPr lang="en-US" sz="2400" dirty="0" smtClean="0"/>
              <a:t>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1671734"/>
            <a:ext cx="4968552" cy="44215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If you have never built a model rocket before,  it is best to start with a simple kit such as the Estes Alpha Model Rocket.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kit will consist of a body tube, nose cone, fins, engine mount, and parachute or some    other recovery system that will gently lower    your rocket to the ground at the end of its        flight.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Engines must be purchased separately from   the rocket.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 sure to buy the recommended engines for your kit.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Follow the instructions in the kit in building      your rocket.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6831"/>
            <a:ext cx="4629563" cy="45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1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60648"/>
          </a:xfrm>
        </p:spPr>
        <p:txBody>
          <a:bodyPr/>
          <a:lstStyle/>
          <a:p>
            <a:r>
              <a:rPr lang="en-US" sz="2400" dirty="0" smtClean="0"/>
              <a:t>Build, Launch, and Recover a Model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623844"/>
            <a:ext cx="4536504" cy="4757484"/>
          </a:xfrm>
        </p:spPr>
        <p:txBody>
          <a:bodyPr/>
          <a:lstStyle/>
          <a:p>
            <a:r>
              <a:rPr lang="en-US" sz="2000" dirty="0" smtClean="0"/>
              <a:t>Stability Check Your Rocket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Stability checks before a launch assure  you that your rocket will fly properly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Unstable rockets tumble in the air and   may head back toward the launch pad at high speed.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Stability checks require a long piece of   string and a piece of tape.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Prepare the rocket for flight and insert a  live engine.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Tie a slipknot around the body of the       rocket and slide it to the point where the rocket is perfectly balanced on the string. Tape the string in place.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844824"/>
            <a:ext cx="3363750" cy="30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53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24744"/>
            <a:ext cx="8229600" cy="460648"/>
          </a:xfrm>
        </p:spPr>
        <p:txBody>
          <a:bodyPr/>
          <a:lstStyle/>
          <a:p>
            <a:r>
              <a:rPr lang="en-US" sz="2400" dirty="0" smtClean="0"/>
              <a:t>Build, Launch, and Recover a Model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623844"/>
            <a:ext cx="4176464" cy="4901500"/>
          </a:xfrm>
        </p:spPr>
        <p:txBody>
          <a:bodyPr/>
          <a:lstStyle/>
          <a:p>
            <a:r>
              <a:rPr lang="en-US" sz="2000" dirty="0" smtClean="0"/>
              <a:t>Stability Check Your Rocket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Hold the string in one hand over your head and begin to twirl your rocket.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If your rocket is stable, it will travel   around you without tumbling, nose   cone first.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If the rocket tumbles, it is too            dangerous to fly. 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Correct this by putting on larger fins or adding weight to the rocket’s nose with a lump of clay. 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Retest stability.</a:t>
            </a:r>
          </a:p>
          <a:p>
            <a:pPr marL="342900" indent="-342900">
              <a:buFont typeface="+mj-lt"/>
              <a:buAutoNum type="arabicPeriod" startAt="6"/>
            </a:pPr>
            <a:r>
              <a:rPr lang="en-US" sz="1600" dirty="0" smtClean="0"/>
              <a:t>Repeat this process until the rocket   is stable.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1988840"/>
            <a:ext cx="4468144" cy="31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2786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20934"/>
            <a:ext cx="8229600" cy="460648"/>
          </a:xfrm>
        </p:spPr>
        <p:txBody>
          <a:bodyPr/>
          <a:lstStyle/>
          <a:p>
            <a:r>
              <a:rPr lang="en-US" sz="2400" dirty="0"/>
              <a:t>Build, Launch, and Recover a Model </a:t>
            </a:r>
            <a:r>
              <a:rPr lang="en-US" sz="2400" dirty="0" smtClean="0"/>
              <a:t>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816224"/>
            <a:ext cx="5544616" cy="5041776"/>
          </a:xfrm>
        </p:spPr>
        <p:txBody>
          <a:bodyPr/>
          <a:lstStyle/>
          <a:p>
            <a:r>
              <a:rPr lang="en-US" sz="2000" dirty="0" smtClean="0"/>
              <a:t>Launching Your Rocket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Choose a proper launching site as outlined in the   Model Rocket Safety Code.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 launching pad is required and you can purchase  one or build your own (see the attached “Low Cost  Rocket Launcher Plans”).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Your launch system must be electric and have a      switch that closes only when you press it and then  opens again automatically.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It also must have a master switch, or a way to         disconnect the batteries, while you set up your next flight.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The wires from your batteries should extend about  15 feet to small alligator clips at the ends.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These clips will be attached to the wires of the          igniter.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Never use a flame to ignite your rocket.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441" y="1916832"/>
            <a:ext cx="3510195" cy="337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4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0648"/>
          </a:xfrm>
        </p:spPr>
        <p:txBody>
          <a:bodyPr/>
          <a:lstStyle/>
          <a:p>
            <a:r>
              <a:rPr lang="en-US" sz="2400" dirty="0" smtClean="0"/>
              <a:t>How to prepare a rocket engine for launch.</a:t>
            </a:r>
            <a:endParaRPr lang="en-US" sz="2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911876"/>
            <a:ext cx="6667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132"/>
            <a:ext cx="3696270" cy="57668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412776"/>
            <a:ext cx="495449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68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8229600" cy="460648"/>
          </a:xfrm>
        </p:spPr>
        <p:txBody>
          <a:bodyPr/>
          <a:lstStyle/>
          <a:p>
            <a:r>
              <a:rPr lang="en-US" sz="2400" dirty="0"/>
              <a:t>Build, Launch, and Recover a Model </a:t>
            </a:r>
            <a:r>
              <a:rPr lang="en-US" sz="2400" dirty="0" smtClean="0"/>
              <a:t>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19944" y="2132856"/>
            <a:ext cx="4968552" cy="4032448"/>
          </a:xfrm>
        </p:spPr>
        <p:txBody>
          <a:bodyPr/>
          <a:lstStyle/>
          <a:p>
            <a:r>
              <a:rPr lang="en-US" sz="2400" dirty="0" smtClean="0"/>
              <a:t>Accomplish a Launch Objective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After you have made your first launch, make a second launch with a specific objective.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For example, try to spot-land the rocket within a 50 foot circle. You must make allowances    for wind drift and aim your rocket accordingly.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1" t="12201" r="20031"/>
          <a:stretch/>
        </p:blipFill>
        <p:spPr>
          <a:xfrm>
            <a:off x="5364088" y="2276872"/>
            <a:ext cx="3474909" cy="298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3831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20934"/>
            <a:ext cx="8229600" cy="460648"/>
          </a:xfrm>
        </p:spPr>
        <p:txBody>
          <a:bodyPr/>
          <a:lstStyle/>
          <a:p>
            <a:r>
              <a:rPr lang="en-US" sz="2400" dirty="0" smtClean="0"/>
              <a:t>Model Rocket Safety Code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816224"/>
            <a:ext cx="8856984" cy="39890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Materials</a:t>
            </a:r>
            <a:r>
              <a:rPr lang="en-US" sz="1600" b="1" dirty="0"/>
              <a:t>. </a:t>
            </a:r>
            <a:r>
              <a:rPr lang="en-US" sz="1600" dirty="0"/>
              <a:t>I will use only lightweight, non-metal parts for the nose, body, and fins of </a:t>
            </a:r>
            <a:r>
              <a:rPr lang="en-US" sz="1600" dirty="0" smtClean="0"/>
              <a:t>my    rocket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Motors. </a:t>
            </a:r>
            <a:r>
              <a:rPr lang="en-US" sz="1600" dirty="0"/>
              <a:t>I will use only certified, commercially-made model rocket motors, and will </a:t>
            </a:r>
            <a:r>
              <a:rPr lang="en-US" sz="1600" dirty="0" smtClean="0"/>
              <a:t>not       </a:t>
            </a:r>
            <a:r>
              <a:rPr lang="en-US" sz="1600" dirty="0"/>
              <a:t>tamper with these motors or use them for any purposes except those recommended </a:t>
            </a:r>
            <a:r>
              <a:rPr lang="en-US" sz="1600" dirty="0" smtClean="0"/>
              <a:t>by    </a:t>
            </a:r>
            <a:r>
              <a:rPr lang="en-US" sz="1600" dirty="0"/>
              <a:t>the manufacturer.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Ignition System.</a:t>
            </a:r>
            <a:r>
              <a:rPr lang="en-US" sz="1600" dirty="0"/>
              <a:t> I will launch my rockets with an electrical launch system and </a:t>
            </a:r>
            <a:r>
              <a:rPr lang="en-US" sz="1600" dirty="0" smtClean="0"/>
              <a:t>electrical </a:t>
            </a:r>
            <a:r>
              <a:rPr lang="en-US" sz="1600" dirty="0"/>
              <a:t>motor igniters. My launch system will have a safety interlock in series with the launch </a:t>
            </a:r>
            <a:r>
              <a:rPr lang="en-US" sz="1600" dirty="0" smtClean="0"/>
              <a:t>      switch</a:t>
            </a:r>
            <a:r>
              <a:rPr lang="en-US" sz="1600" dirty="0"/>
              <a:t>, and will use a launch switch that returns to the “off” position when released.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Misfires.</a:t>
            </a:r>
            <a:r>
              <a:rPr lang="en-US" sz="1600" dirty="0"/>
              <a:t> If my rocket does not launch when I press the button of my electrical launch </a:t>
            </a:r>
            <a:r>
              <a:rPr lang="en-US" sz="1600" dirty="0" smtClean="0"/>
              <a:t>     system</a:t>
            </a:r>
            <a:r>
              <a:rPr lang="en-US" sz="1600" dirty="0"/>
              <a:t>, I will remove the launcher’s safety interlock or disconnect its battery, and will wait 60 seconds after the last launch attempt before allowing anyone to approach the rocket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274905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20934"/>
            <a:ext cx="8229600" cy="460648"/>
          </a:xfrm>
        </p:spPr>
        <p:txBody>
          <a:bodyPr/>
          <a:lstStyle/>
          <a:p>
            <a:r>
              <a:rPr lang="en-US" sz="2400" dirty="0" smtClean="0"/>
              <a:t>Model Rocket Safety Code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816224"/>
            <a:ext cx="8856984" cy="48531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Launch </a:t>
            </a:r>
            <a:r>
              <a:rPr lang="en-US" sz="1600" b="1" dirty="0"/>
              <a:t>Safety.</a:t>
            </a:r>
            <a:r>
              <a:rPr lang="en-US" sz="1600" dirty="0"/>
              <a:t> I will use a countdown before launch, and will ensure that everyone is </a:t>
            </a:r>
            <a:r>
              <a:rPr lang="en-US" sz="1600" dirty="0" smtClean="0"/>
              <a:t>    paying </a:t>
            </a:r>
            <a:r>
              <a:rPr lang="en-US" sz="1600" dirty="0"/>
              <a:t>attention and is a safe distance of at least 15 feet away when I launch rockets with D motors or smaller, and 30 feet when I launch larger rockets. If I am uncertain about the safety or stability of an untested rocket, I will check the stability before flight and will fly it </a:t>
            </a:r>
            <a:r>
              <a:rPr lang="en-US" sz="1600" dirty="0" smtClean="0"/>
              <a:t> only </a:t>
            </a:r>
            <a:r>
              <a:rPr lang="en-US" sz="1600" dirty="0"/>
              <a:t>after warning spectators and clearing them away to a safe distance. When </a:t>
            </a:r>
            <a:r>
              <a:rPr lang="en-US" sz="1600" dirty="0" smtClean="0"/>
              <a:t>               conducting </a:t>
            </a:r>
            <a:r>
              <a:rPr lang="en-US" sz="1600" dirty="0"/>
              <a:t>a simultaneous launch of more than ten rockets I will observe a safe distance of 1.5 times the maximum expected altitude of any launched rocket.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Launcher.</a:t>
            </a:r>
            <a:r>
              <a:rPr lang="en-US" sz="1600" dirty="0"/>
              <a:t> I will launch my rocket from a launch rod, tower, or rail that is pointed to within 30 degrees of the vertical to ensure that the rocket flies nearly straight up, and I will use a blast deflector to prevent the motor’s exhaust from hitting the ground. To prevent accidental eye injury, I will place launchers so that the end of the launch rod is above eye level or will cap the end of the rod when it is not in use.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Size.</a:t>
            </a:r>
            <a:r>
              <a:rPr lang="en-US" sz="1600" dirty="0"/>
              <a:t> My model rocket will not weigh more than 1,500 grams (53 ounces) at liftoff and will not contain more than 125 grams (4.4 ounces) of propellant or 320 N-sec (71.9 </a:t>
            </a:r>
            <a:r>
              <a:rPr lang="en-US" sz="1600" dirty="0" smtClean="0"/>
              <a:t>pound-    seconds</a:t>
            </a:r>
            <a:r>
              <a:rPr lang="en-US" sz="1600" dirty="0"/>
              <a:t>) of total impulse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53517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20934"/>
            <a:ext cx="8229600" cy="460648"/>
          </a:xfrm>
        </p:spPr>
        <p:txBody>
          <a:bodyPr/>
          <a:lstStyle/>
          <a:p>
            <a:r>
              <a:rPr lang="en-US" sz="2400" dirty="0" smtClean="0"/>
              <a:t>Model Rocket Safety Code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5496" y="1816224"/>
            <a:ext cx="8856984" cy="3600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Flight </a:t>
            </a:r>
            <a:r>
              <a:rPr lang="en-US" sz="1600" b="1" dirty="0"/>
              <a:t>Safety.</a:t>
            </a:r>
            <a:r>
              <a:rPr lang="en-US" sz="1600" dirty="0"/>
              <a:t> I will not launch my rocket at targets, into clouds, or near airplanes, and will not put any flammable or explosive payload in my rocket.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Launch Site. </a:t>
            </a:r>
            <a:r>
              <a:rPr lang="en-US" sz="1600" dirty="0"/>
              <a:t>I will launch my rocket outdoors, in an open area at least as large as shown in the accompanying </a:t>
            </a:r>
            <a:r>
              <a:rPr lang="en-US" sz="1600" dirty="0" smtClean="0"/>
              <a:t>illustration,</a:t>
            </a:r>
            <a:r>
              <a:rPr lang="en-US" sz="1600" dirty="0"/>
              <a:t> and in safe weather conditions with wind speeds no </a:t>
            </a:r>
            <a:r>
              <a:rPr lang="en-US" sz="1600" dirty="0" smtClean="0"/>
              <a:t>      greater than </a:t>
            </a:r>
            <a:r>
              <a:rPr lang="en-US" sz="1600" dirty="0"/>
              <a:t>20 miles per hour. I will ensure that there is no dry grass close to the launch pad, </a:t>
            </a:r>
            <a:r>
              <a:rPr lang="en-US" sz="1600" dirty="0" smtClean="0"/>
              <a:t>and </a:t>
            </a:r>
            <a:r>
              <a:rPr lang="en-US" sz="1600" dirty="0"/>
              <a:t>that the launch site does not present risk of grass fires.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Recovery System.</a:t>
            </a:r>
            <a:r>
              <a:rPr lang="en-US" sz="1600" dirty="0"/>
              <a:t> I will use a recovery system such as a streamer or parachute in my </a:t>
            </a:r>
            <a:r>
              <a:rPr lang="en-US" sz="1600" dirty="0" smtClean="0"/>
              <a:t>   rocket </a:t>
            </a:r>
            <a:r>
              <a:rPr lang="en-US" sz="1600" dirty="0"/>
              <a:t>so that it returns safely and undamaged and can be flown again, and I will use only flame-resistant or fireproof recovery system wadding in my rocket.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Recovery Safety.</a:t>
            </a:r>
            <a:r>
              <a:rPr lang="en-US" sz="1600" dirty="0"/>
              <a:t> I will not attempt to recover my rocket from power lines, tall trees, or </a:t>
            </a:r>
            <a:r>
              <a:rPr lang="en-US" sz="1600" dirty="0" smtClean="0"/>
              <a:t>   other </a:t>
            </a:r>
            <a:r>
              <a:rPr lang="en-US" sz="1600" dirty="0"/>
              <a:t>dangerous places.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923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Space Exploration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b="1" dirty="0"/>
              <a:t>Requirements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3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launch, and recover a model rocket.* Make a second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launch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 accomplish a specific objective. (Rocket must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be built  to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meet the safety code of the National Association of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Rocketry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 See the "Model Rocketry" chapter.) Identify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explain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following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rocket parts: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tube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 mount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Fins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Igniter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lug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 cone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Payload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Recovery system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Rocket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engine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60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373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196752"/>
            <a:ext cx="6444716" cy="44136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59632" y="5720830"/>
            <a:ext cx="644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Choose a large field away from power lines, buildings, tall       trees, and low flying aircraft. The larger the launch area, the   better your chance of recovering your rocket.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061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460648"/>
          </a:xfrm>
        </p:spPr>
        <p:txBody>
          <a:bodyPr/>
          <a:lstStyle/>
          <a:p>
            <a:r>
              <a:rPr lang="en-US" sz="2400" dirty="0" smtClean="0"/>
              <a:t>Identify and Explain the Parts of a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132856"/>
            <a:ext cx="4968552" cy="44644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Body </a:t>
            </a:r>
            <a:r>
              <a:rPr lang="en-US" sz="1600" b="1" dirty="0" smtClean="0"/>
              <a:t>Tube </a:t>
            </a:r>
            <a:r>
              <a:rPr lang="en-US" sz="1600" dirty="0"/>
              <a:t>refers to the main cylindrical body of a model rocket. Body tubes are typically </a:t>
            </a:r>
            <a:r>
              <a:rPr lang="en-US" sz="1600" dirty="0" smtClean="0"/>
              <a:t>   made </a:t>
            </a:r>
            <a:r>
              <a:rPr lang="en-US" sz="1600" dirty="0"/>
              <a:t>from lightweight wound cardboard </a:t>
            </a:r>
            <a:r>
              <a:rPr lang="en-US" sz="1600" dirty="0" smtClean="0"/>
              <a:t>         tubing </a:t>
            </a:r>
            <a:r>
              <a:rPr lang="en-US" sz="1600" dirty="0"/>
              <a:t>to keep the weight of the rocket down</a:t>
            </a:r>
            <a:r>
              <a:rPr lang="en-US" sz="1600" dirty="0" smtClean="0"/>
              <a:t>,  </a:t>
            </a:r>
            <a:r>
              <a:rPr lang="en-US" sz="1600" dirty="0"/>
              <a:t>since the weight of the rocket is the major </a:t>
            </a:r>
            <a:r>
              <a:rPr lang="en-US" sz="1600" dirty="0" smtClean="0"/>
              <a:t>      factor </a:t>
            </a:r>
            <a:r>
              <a:rPr lang="en-US" sz="1600" dirty="0"/>
              <a:t>limiting how high the rocket can fly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Nose </a:t>
            </a:r>
            <a:r>
              <a:rPr lang="en-US" sz="1600" b="1" dirty="0" smtClean="0"/>
              <a:t>Cone </a:t>
            </a:r>
            <a:r>
              <a:rPr lang="en-US" sz="1600" dirty="0" smtClean="0"/>
              <a:t>is </a:t>
            </a:r>
            <a:r>
              <a:rPr lang="en-US" sz="1600" dirty="0"/>
              <a:t>the tip of the rocket. The nose </a:t>
            </a:r>
            <a:r>
              <a:rPr lang="en-US" sz="1600" dirty="0" smtClean="0"/>
              <a:t> cone </a:t>
            </a:r>
            <a:r>
              <a:rPr lang="en-US" sz="1600" dirty="0"/>
              <a:t>plays several roles for the model rocket. First, it is the aerodynamic leading edge for </a:t>
            </a:r>
            <a:r>
              <a:rPr lang="en-US" sz="1600" dirty="0" smtClean="0"/>
              <a:t>    the </a:t>
            </a:r>
            <a:r>
              <a:rPr lang="en-US" sz="1600" dirty="0"/>
              <a:t>rocket, so it has a significant impact on the flight characteristics for the rocket. </a:t>
            </a:r>
            <a:r>
              <a:rPr lang="en-US" sz="1600" dirty="0" smtClean="0"/>
              <a:t>It </a:t>
            </a:r>
            <a:r>
              <a:rPr lang="en-US" sz="1600" dirty="0"/>
              <a:t>is </a:t>
            </a:r>
            <a:r>
              <a:rPr lang="en-US" sz="1600" dirty="0" smtClean="0"/>
              <a:t>          attached </a:t>
            </a:r>
            <a:r>
              <a:rPr lang="en-US" sz="1600" dirty="0"/>
              <a:t>by a shock </a:t>
            </a:r>
            <a:r>
              <a:rPr lang="en-US" sz="1600" dirty="0" smtClean="0"/>
              <a:t>cord </a:t>
            </a:r>
            <a:r>
              <a:rPr lang="en-US" sz="1600" dirty="0"/>
              <a:t>so that it is not </a:t>
            </a:r>
            <a:r>
              <a:rPr lang="en-US" sz="1600" dirty="0" smtClean="0"/>
              <a:t>lost  during the deployment of the recovery system.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505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090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600201"/>
            <a:ext cx="8251371" cy="460648"/>
          </a:xfrm>
        </p:spPr>
        <p:txBody>
          <a:bodyPr/>
          <a:lstStyle/>
          <a:p>
            <a:r>
              <a:rPr lang="en-US" sz="2400" dirty="0" smtClean="0"/>
              <a:t>Identify and Explain the Parts of a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276872"/>
            <a:ext cx="5040560" cy="39604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Fins </a:t>
            </a:r>
            <a:r>
              <a:rPr lang="en-US" sz="1600" dirty="0"/>
              <a:t>The fins are one of the most important </a:t>
            </a:r>
            <a:r>
              <a:rPr lang="en-US" sz="1600" dirty="0" smtClean="0"/>
              <a:t>     factors </a:t>
            </a:r>
            <a:r>
              <a:rPr lang="en-US" sz="1600" dirty="0"/>
              <a:t>in the stability of the model rocket. </a:t>
            </a:r>
            <a:r>
              <a:rPr lang="en-US" sz="1600" dirty="0" smtClean="0"/>
              <a:t>The  </a:t>
            </a:r>
            <a:r>
              <a:rPr lang="en-US" sz="1600" dirty="0"/>
              <a:t>fins are typically done in sets of three, which is the minimum required for stability, or sets of </a:t>
            </a:r>
            <a:r>
              <a:rPr lang="en-US" sz="1600" dirty="0" smtClean="0"/>
              <a:t>    four</a:t>
            </a:r>
            <a:r>
              <a:rPr lang="en-US" sz="1600" dirty="0"/>
              <a:t>. The fins are placed on the body tube as </a:t>
            </a:r>
            <a:r>
              <a:rPr lang="en-US" sz="1600" dirty="0" smtClean="0"/>
              <a:t>  close </a:t>
            </a:r>
            <a:r>
              <a:rPr lang="en-US" sz="1600" dirty="0"/>
              <a:t>to the end with the model rocket engine </a:t>
            </a:r>
            <a:r>
              <a:rPr lang="en-US" sz="1600" dirty="0" smtClean="0"/>
              <a:t> as </a:t>
            </a:r>
            <a:r>
              <a:rPr lang="en-US" sz="1600" dirty="0"/>
              <a:t>possible, and often extend below the bottom of the body tube.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Engine Mount </a:t>
            </a:r>
            <a:r>
              <a:rPr lang="en-US" sz="1600" dirty="0"/>
              <a:t>is the portion of the model </a:t>
            </a:r>
            <a:r>
              <a:rPr lang="en-US" sz="1600" dirty="0" smtClean="0"/>
              <a:t>        rocket </a:t>
            </a:r>
            <a:r>
              <a:rPr lang="en-US" sz="1600" dirty="0"/>
              <a:t>kit that houses the model rocket engine.</a:t>
            </a:r>
            <a:endParaRPr lang="en-US" sz="1600" b="1" dirty="0"/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505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568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460648"/>
          </a:xfrm>
        </p:spPr>
        <p:txBody>
          <a:bodyPr/>
          <a:lstStyle/>
          <a:p>
            <a:r>
              <a:rPr lang="en-US" sz="2400" dirty="0" smtClean="0"/>
              <a:t>Identify and Explain the Parts of a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276872"/>
            <a:ext cx="4968552" cy="381642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Igniters</a:t>
            </a:r>
            <a:r>
              <a:rPr lang="en-US" sz="1600" dirty="0" smtClean="0"/>
              <a:t> </a:t>
            </a:r>
            <a:r>
              <a:rPr lang="en-US" sz="1600" dirty="0"/>
              <a:t>are </a:t>
            </a:r>
            <a:r>
              <a:rPr lang="en-US" sz="1600" dirty="0" smtClean="0"/>
              <a:t>simple devices </a:t>
            </a:r>
            <a:r>
              <a:rPr lang="en-US" sz="1600" dirty="0"/>
              <a:t>which permit </a:t>
            </a:r>
            <a:r>
              <a:rPr lang="en-US" sz="1600" dirty="0" smtClean="0"/>
              <a:t>you  to launch </a:t>
            </a:r>
            <a:r>
              <a:rPr lang="en-US" sz="1600" dirty="0"/>
              <a:t>your model rocket </a:t>
            </a:r>
            <a:r>
              <a:rPr lang="en-US" sz="1600" dirty="0" smtClean="0"/>
              <a:t>by remote </a:t>
            </a:r>
            <a:r>
              <a:rPr lang="en-US" sz="1600" dirty="0"/>
              <a:t>control.</a:t>
            </a:r>
            <a:r>
              <a:rPr lang="en-US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Launch </a:t>
            </a:r>
            <a:r>
              <a:rPr lang="en-US" sz="1600" b="1" dirty="0"/>
              <a:t>lug </a:t>
            </a:r>
            <a:r>
              <a:rPr lang="en-US" sz="1600" dirty="0"/>
              <a:t>is a small cylindrical tube </a:t>
            </a:r>
            <a:r>
              <a:rPr lang="en-US" sz="1600" dirty="0" smtClean="0"/>
              <a:t>            attached </a:t>
            </a:r>
            <a:r>
              <a:rPr lang="en-US" sz="1600" dirty="0"/>
              <a:t>to the body tube of a model rocket, </a:t>
            </a:r>
            <a:r>
              <a:rPr lang="en-US" sz="1600" dirty="0" smtClean="0"/>
              <a:t>  allowing </a:t>
            </a:r>
            <a:r>
              <a:rPr lang="en-US" sz="1600" dirty="0"/>
              <a:t>the rocket to be guided along </a:t>
            </a:r>
            <a:r>
              <a:rPr lang="en-US" sz="1600" dirty="0" smtClean="0"/>
              <a:t>the        </a:t>
            </a:r>
            <a:r>
              <a:rPr lang="en-US" sz="1600" dirty="0"/>
              <a:t>launch rod during the rocket launch.</a:t>
            </a:r>
            <a:endParaRPr lang="en-US" sz="1600" dirty="0" smtClean="0"/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505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90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600201"/>
            <a:ext cx="8291264" cy="460648"/>
          </a:xfrm>
        </p:spPr>
        <p:txBody>
          <a:bodyPr/>
          <a:lstStyle/>
          <a:p>
            <a:r>
              <a:rPr lang="en-US" sz="2400" dirty="0" smtClean="0"/>
              <a:t>Identify and Explain the Parts of a Rocket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276872"/>
            <a:ext cx="4824536" cy="352839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Payload section</a:t>
            </a:r>
            <a:r>
              <a:rPr lang="en-US" sz="1600" dirty="0" smtClean="0"/>
              <a:t> holds instruments or a </a:t>
            </a:r>
            <a:r>
              <a:rPr lang="en-US" sz="1600" dirty="0" smtClean="0"/>
              <a:t>      camera</a:t>
            </a:r>
            <a:r>
              <a:rPr lang="en-US" sz="1600" dirty="0" smtClean="0"/>
              <a:t>.</a:t>
            </a: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Recovery system </a:t>
            </a:r>
            <a:r>
              <a:rPr lang="en-US" sz="1600" dirty="0" smtClean="0"/>
              <a:t>is typically </a:t>
            </a:r>
            <a:r>
              <a:rPr lang="en-US" sz="1600" dirty="0"/>
              <a:t>a </a:t>
            </a:r>
            <a:r>
              <a:rPr lang="en-US" sz="1600" dirty="0" smtClean="0"/>
              <a:t>parachute </a:t>
            </a:r>
            <a:r>
              <a:rPr lang="en-US" sz="1600" dirty="0"/>
              <a:t>or </a:t>
            </a:r>
            <a:r>
              <a:rPr lang="en-US" sz="1600" dirty="0" smtClean="0"/>
              <a:t>streamer that is </a:t>
            </a:r>
            <a:r>
              <a:rPr lang="en-US" sz="1600" dirty="0"/>
              <a:t>used to help the </a:t>
            </a:r>
            <a:r>
              <a:rPr lang="en-US" sz="1600" dirty="0" smtClean="0"/>
              <a:t>rocket </a:t>
            </a:r>
            <a:r>
              <a:rPr lang="en-US" sz="1600" dirty="0"/>
              <a:t>land safely</a:t>
            </a:r>
            <a:r>
              <a:rPr lang="en-US" sz="1600" dirty="0" smtClean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Rocket </a:t>
            </a:r>
            <a:r>
              <a:rPr lang="en-US" sz="1600" b="1" dirty="0" smtClean="0"/>
              <a:t>engine </a:t>
            </a:r>
            <a:r>
              <a:rPr lang="en-US" sz="1600" dirty="0"/>
              <a:t>is used to power the flight of a model rocket in much the same way a real rocket motor powers the flight of space </a:t>
            </a:r>
            <a:r>
              <a:rPr lang="en-US" sz="1600" dirty="0" smtClean="0"/>
              <a:t>        rockets </a:t>
            </a:r>
            <a:r>
              <a:rPr lang="en-US" sz="1600" dirty="0"/>
              <a:t>and the space shuttle. </a:t>
            </a:r>
          </a:p>
          <a:p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204864"/>
            <a:ext cx="35052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50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4a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rgbClr val="C00000"/>
                </a:solidFill>
              </a:rPr>
              <a:t>Discuss and demonstrate each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 of action-reaction.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rocket engines work.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satellites stay in orbit.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 pictures of Earth and pictures of other planets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and transmitted.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70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" y="1381100"/>
            <a:ext cx="8229600" cy="460648"/>
          </a:xfrm>
        </p:spPr>
        <p:txBody>
          <a:bodyPr/>
          <a:lstStyle/>
          <a:p>
            <a:r>
              <a:rPr lang="en-US" sz="2400" dirty="0" smtClean="0"/>
              <a:t>Newton’s Third Law of Motion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251520" y="1871809"/>
            <a:ext cx="3744416" cy="3600400"/>
          </a:xfrm>
        </p:spPr>
        <p:txBody>
          <a:bodyPr/>
          <a:lstStyle/>
          <a:p>
            <a:r>
              <a:rPr lang="en-US" sz="2000" dirty="0" smtClean="0"/>
              <a:t>For every action, there is an equal and opposite reaction.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9" t="8295" r="3618" b="2626"/>
          <a:stretch/>
        </p:blipFill>
        <p:spPr>
          <a:xfrm>
            <a:off x="4572000" y="1196752"/>
            <a:ext cx="4320480" cy="541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051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4b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rgbClr val="C00000"/>
                </a:solidFill>
              </a:rPr>
              <a:t>Discuss and demonstrate each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 of action-reaction.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rocket engines work.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satellites stay in orbit.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 pictures of Earth and pictures of other planets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and transmitted.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3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84784"/>
            <a:ext cx="8229600" cy="460648"/>
          </a:xfrm>
        </p:spPr>
        <p:txBody>
          <a:bodyPr/>
          <a:lstStyle/>
          <a:p>
            <a:r>
              <a:rPr lang="en-US" sz="2400" dirty="0" smtClean="0"/>
              <a:t>How Rocket Engines Work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1"/>
          <a:stretch/>
        </p:blipFill>
        <p:spPr>
          <a:xfrm>
            <a:off x="1158084" y="2040471"/>
            <a:ext cx="6827831" cy="419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18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234"/>
            <a:ext cx="8229600" cy="460648"/>
          </a:xfrm>
        </p:spPr>
        <p:txBody>
          <a:bodyPr/>
          <a:lstStyle/>
          <a:p>
            <a:r>
              <a:rPr lang="en-US" sz="2400" dirty="0" smtClean="0"/>
              <a:t>How Rocket Engines Work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1844824"/>
            <a:ext cx="4536504" cy="432048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Solid </a:t>
            </a:r>
            <a:r>
              <a:rPr lang="en-US" sz="1600" b="1" dirty="0" smtClean="0"/>
              <a:t>Propellant </a:t>
            </a:r>
            <a:r>
              <a:rPr lang="en-US" sz="1600" dirty="0" smtClean="0"/>
              <a:t>rocket engines use a    fuel and oxidizer mixed together in a solid form that will burn but not explode. The   powder is burned at one end of a tube,   and the exhaust escapes out the other    end providing thrust.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Liquid </a:t>
            </a:r>
            <a:r>
              <a:rPr lang="en-US" sz="1600" b="1" dirty="0" smtClean="0"/>
              <a:t>Propellant </a:t>
            </a:r>
            <a:r>
              <a:rPr lang="en-US" sz="1600" dirty="0" smtClean="0"/>
              <a:t>rocket engines have a fuel and oxidizer, both liquids carried in   separate tanks. The fuel and oxidizer are pumped into a combustion chamber       where the fuel is burned. The exhaust is  forced out of the combustion chamber      through a nozzle and produces thrust.     Examples are liquid hydrogen (fuel) and   liquid oxygen (oxidizer).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7E7DE"/>
              </a:clrFrom>
              <a:clrTo>
                <a:srgbClr val="F7E7D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3960440" cy="49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47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dirty="0"/>
              <a:t>Space Exploration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b="1" dirty="0"/>
              <a:t>Requirements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 startAt="4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Discuss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and demonstrate each of the following: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 of action-reaction.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rocket engines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satellites stay in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orbit. 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 pictures of Earth and pictures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planets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made and transmitted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60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819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269"/>
            <a:ext cx="8229600" cy="460648"/>
          </a:xfrm>
        </p:spPr>
        <p:txBody>
          <a:bodyPr/>
          <a:lstStyle/>
          <a:p>
            <a:r>
              <a:rPr lang="en-US" sz="2400" dirty="0" smtClean="0"/>
              <a:t>How Rocket Engines Work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4437112"/>
            <a:ext cx="8579296" cy="1800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Hybrid Propellant </a:t>
            </a:r>
            <a:r>
              <a:rPr lang="en-US" sz="1600" dirty="0" smtClean="0"/>
              <a:t>rocket engines combine a solid fuel with a liquid oxidizer. The solid fuel is contained within the combustion chamber . The oxidizer is fed into the               combustion chamber. The exhaust is forced through a nozzle creating thrust.</a:t>
            </a:r>
            <a:endParaRPr lang="en-US" sz="16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2" b="31602"/>
          <a:stretch/>
        </p:blipFill>
        <p:spPr>
          <a:xfrm>
            <a:off x="967484" y="1731175"/>
            <a:ext cx="6859336" cy="258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99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269"/>
            <a:ext cx="8229600" cy="460648"/>
          </a:xfrm>
        </p:spPr>
        <p:txBody>
          <a:bodyPr/>
          <a:lstStyle/>
          <a:p>
            <a:r>
              <a:rPr lang="en-US" sz="2400" dirty="0" smtClean="0"/>
              <a:t>How Rocket Engines Work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5589240"/>
            <a:ext cx="8579296" cy="8640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Ion Drive </a:t>
            </a:r>
            <a:r>
              <a:rPr lang="en-US" sz="1600" dirty="0" smtClean="0"/>
              <a:t>engines accelerate ions to produce thrust. They are the most efficient rocket engines today. They produce a low thrust, but operate for a long time.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870894"/>
            <a:ext cx="6493161" cy="357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875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4c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rgbClr val="C00000"/>
                </a:solidFill>
              </a:rPr>
              <a:t>Discuss and demonstrate each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 of action-reaction.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rocket engines work.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satellites stay in orbit.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 pictures of Earth and pictures of other planets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and transmitted.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708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307242"/>
            <a:ext cx="8229600" cy="460648"/>
          </a:xfrm>
        </p:spPr>
        <p:txBody>
          <a:bodyPr/>
          <a:lstStyle/>
          <a:p>
            <a:r>
              <a:rPr lang="en-US" sz="2400" dirty="0" smtClean="0"/>
              <a:t>How Satellites Stay in Orbit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1988840"/>
            <a:ext cx="4608512" cy="410445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Satellites are able to </a:t>
            </a:r>
            <a:r>
              <a:rPr lang="en-US" sz="1600" dirty="0" smtClean="0"/>
              <a:t>enter orbit </a:t>
            </a:r>
            <a:r>
              <a:rPr lang="en-US" sz="1600" dirty="0"/>
              <a:t>around </a:t>
            </a:r>
            <a:r>
              <a:rPr lang="en-US" sz="1600" dirty="0" smtClean="0"/>
              <a:t>    the planet </a:t>
            </a:r>
            <a:r>
              <a:rPr lang="en-US" sz="1600" dirty="0"/>
              <a:t>because they are locked into </a:t>
            </a:r>
            <a:r>
              <a:rPr lang="en-US" sz="1600" dirty="0" smtClean="0"/>
              <a:t>         speeds </a:t>
            </a:r>
            <a:r>
              <a:rPr lang="en-US" sz="1600" dirty="0"/>
              <a:t>that are fast enough to defeat the downward pull of gravity.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  <a:p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 </a:t>
            </a:r>
            <a:r>
              <a:rPr lang="en-US" sz="1600" dirty="0"/>
              <a:t>satellite maintains its orbit by balancing </a:t>
            </a:r>
            <a:r>
              <a:rPr lang="en-US" sz="1600" dirty="0" smtClean="0"/>
              <a:t> two </a:t>
            </a:r>
            <a:r>
              <a:rPr lang="en-US" sz="1600" dirty="0"/>
              <a:t>factors: its velocity (the speed it takes to travel in a straight line) and the </a:t>
            </a:r>
            <a:r>
              <a:rPr lang="en-US" sz="1600" dirty="0" smtClean="0"/>
              <a:t>            gravitational </a:t>
            </a:r>
            <a:r>
              <a:rPr lang="en-US" sz="1600" dirty="0"/>
              <a:t>pull that Earth has on it.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221" y="1537566"/>
            <a:ext cx="3836094" cy="21937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645024"/>
            <a:ext cx="2664296" cy="28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737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4d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457200" indent="-457200">
              <a:buFont typeface="+mj-lt"/>
              <a:buAutoNum type="arabicPeriod" startAt="4"/>
            </a:pPr>
            <a:r>
              <a:rPr lang="en-US" sz="2000" dirty="0">
                <a:solidFill>
                  <a:srgbClr val="C00000"/>
                </a:solidFill>
              </a:rPr>
              <a:t>Discuss and demonstrate each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law of action-reaction.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rocket engines work.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satellites stay in orbit.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satellite pictures of Earth and pictures of other planets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are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made and transmitted.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491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533" y="1181796"/>
            <a:ext cx="8219256" cy="792089"/>
          </a:xfrm>
        </p:spPr>
        <p:txBody>
          <a:bodyPr/>
          <a:lstStyle/>
          <a:p>
            <a:r>
              <a:rPr lang="en-US" sz="2400" dirty="0"/>
              <a:t>How satellite pictures of Earth and pictures of other planets    are made and transmitted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7504" y="2057355"/>
            <a:ext cx="4248472" cy="40324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Observation </a:t>
            </a:r>
            <a:r>
              <a:rPr lang="en-US" sz="1600" dirty="0"/>
              <a:t>satellites are equipped </a:t>
            </a:r>
            <a:r>
              <a:rPr lang="en-US" sz="1600" dirty="0" smtClean="0"/>
              <a:t>  with </a:t>
            </a:r>
            <a:r>
              <a:rPr lang="en-US" sz="1600" dirty="0"/>
              <a:t>a camera or sensor onboard to </a:t>
            </a:r>
            <a:r>
              <a:rPr lang="en-US" sz="1600" dirty="0" smtClean="0"/>
              <a:t>   capture </a:t>
            </a:r>
            <a:r>
              <a:rPr lang="en-US" sz="1600" dirty="0"/>
              <a:t>all the reflected light from the area of interest on </a:t>
            </a:r>
            <a:r>
              <a:rPr lang="en-US" sz="1600" dirty="0" smtClean="0"/>
              <a:t>the planet being    photographed.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</a:t>
            </a:r>
            <a:r>
              <a:rPr lang="en-US" sz="1600" dirty="0"/>
              <a:t>is then converted into binary </a:t>
            </a:r>
            <a:r>
              <a:rPr lang="en-US" sz="1600" dirty="0" smtClean="0"/>
              <a:t>       information </a:t>
            </a:r>
            <a:r>
              <a:rPr lang="en-US" sz="1600" dirty="0"/>
              <a:t>and then to short </a:t>
            </a:r>
            <a:r>
              <a:rPr lang="en-US" sz="1600" dirty="0" smtClean="0"/>
              <a:t>wave      </a:t>
            </a:r>
            <a:r>
              <a:rPr lang="en-US" sz="1600" dirty="0"/>
              <a:t>radio signals and then transmitted </a:t>
            </a:r>
            <a:r>
              <a:rPr lang="en-US" sz="1600" dirty="0" smtClean="0"/>
              <a:t>     back </a:t>
            </a:r>
            <a:r>
              <a:rPr lang="en-US" sz="1600" dirty="0"/>
              <a:t>to earth.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ground station captures these </a:t>
            </a:r>
            <a:r>
              <a:rPr lang="en-US" sz="1600" dirty="0" smtClean="0"/>
              <a:t>     radio </a:t>
            </a:r>
            <a:r>
              <a:rPr lang="en-US" sz="1600" dirty="0"/>
              <a:t>signals, processes it back to </a:t>
            </a:r>
            <a:r>
              <a:rPr lang="en-US" sz="1600" dirty="0" smtClean="0"/>
              <a:t>     binary </a:t>
            </a:r>
            <a:r>
              <a:rPr lang="en-US" sz="1600" dirty="0"/>
              <a:t>information and reconstructs it </a:t>
            </a:r>
            <a:r>
              <a:rPr lang="en-US" sz="1600" dirty="0" smtClean="0"/>
              <a:t>  into </a:t>
            </a:r>
            <a:r>
              <a:rPr lang="en-US" sz="1600" dirty="0"/>
              <a:t>the image</a:t>
            </a:r>
            <a:r>
              <a:rPr lang="en-US" sz="1600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411" y="2132856"/>
            <a:ext cx="4499992" cy="299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616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4d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372" y="1085083"/>
            <a:ext cx="8219256" cy="792089"/>
          </a:xfrm>
        </p:spPr>
        <p:txBody>
          <a:bodyPr/>
          <a:lstStyle/>
          <a:p>
            <a:r>
              <a:rPr lang="en-US" sz="2400" dirty="0" smtClean="0"/>
              <a:t>Satellite Imagery Resolution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79512" y="4437112"/>
            <a:ext cx="8424936" cy="18722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Resolution </a:t>
            </a:r>
            <a:r>
              <a:rPr lang="en-US" sz="1600" dirty="0"/>
              <a:t>refers to the smallest size an object or detail can be represented in an </a:t>
            </a:r>
            <a:r>
              <a:rPr lang="en-US" sz="1600" dirty="0" smtClean="0"/>
              <a:t>     image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Higher </a:t>
            </a:r>
            <a:r>
              <a:rPr lang="en-US" sz="1600" dirty="0"/>
              <a:t>resolution means that pixel </a:t>
            </a:r>
            <a:r>
              <a:rPr lang="en-US" sz="1600" dirty="0" smtClean="0"/>
              <a:t>sizes </a:t>
            </a:r>
            <a:r>
              <a:rPr lang="en-US" sz="1600" dirty="0"/>
              <a:t>are smaller, providing </a:t>
            </a:r>
            <a:r>
              <a:rPr lang="en-US" sz="1600" dirty="0" smtClean="0"/>
              <a:t>more detail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best commercial satellite resolution is 30cm.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means that </a:t>
            </a:r>
            <a:r>
              <a:rPr lang="en-US" sz="1600" dirty="0"/>
              <a:t>30cm resolution </a:t>
            </a:r>
            <a:r>
              <a:rPr lang="en-US" sz="1600" dirty="0" smtClean="0"/>
              <a:t>satellite </a:t>
            </a:r>
            <a:r>
              <a:rPr lang="en-US" sz="1600" dirty="0"/>
              <a:t>imagery can capture details </a:t>
            </a:r>
            <a:r>
              <a:rPr lang="en-US" sz="1600" dirty="0" smtClean="0"/>
              <a:t>on </a:t>
            </a:r>
            <a:r>
              <a:rPr lang="en-US" sz="1600" dirty="0"/>
              <a:t>the ground </a:t>
            </a:r>
            <a:r>
              <a:rPr lang="en-US" sz="1600" dirty="0" smtClean="0"/>
              <a:t> that </a:t>
            </a:r>
            <a:r>
              <a:rPr lang="en-US" sz="1600" dirty="0"/>
              <a:t>are greater than or equal to 30cm by </a:t>
            </a:r>
            <a:r>
              <a:rPr lang="en-US" sz="1600" dirty="0" smtClean="0"/>
              <a:t>30cm (about 1 foot by 1 foot).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502" y="1700808"/>
            <a:ext cx="5772956" cy="266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778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5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sz="2000" dirty="0">
                <a:solidFill>
                  <a:srgbClr val="C00000"/>
                </a:solidFill>
              </a:rPr>
              <a:t>Do TWO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counselor a robotic space exploration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mission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historic crewed mission. Tell about each    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mission's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discoveries, its importance, and what was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learned from it about the planets, moons, or regions of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space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magazine photographs, news clippings,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 (such as from the Internet), make 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scrapbook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current planetary mission.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robotic mission to another planet, moon, comet,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that will return samples of its surface to Earth.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Name the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planet, moon, comet, or asteroid your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visit. Show how your design will cope with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of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planet,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moon, comet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90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60648"/>
          </a:xfrm>
        </p:spPr>
        <p:txBody>
          <a:bodyPr/>
          <a:lstStyle/>
          <a:p>
            <a:r>
              <a:rPr lang="en-US" sz="2400" dirty="0" smtClean="0"/>
              <a:t>Historic Crewed Missions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79511" y="1729408"/>
            <a:ext cx="4816870" cy="41478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Vostok</a:t>
            </a:r>
            <a:r>
              <a:rPr lang="en-US" b="1" dirty="0" smtClean="0"/>
              <a:t> </a:t>
            </a:r>
            <a:r>
              <a:rPr lang="en-US" b="1" dirty="0"/>
              <a:t>program (USSR, 1956–1964) </a:t>
            </a:r>
            <a:r>
              <a:rPr lang="en-US" dirty="0"/>
              <a:t>The </a:t>
            </a:r>
            <a:r>
              <a:rPr lang="en-US" dirty="0" err="1" smtClean="0"/>
              <a:t>Vostok</a:t>
            </a:r>
            <a:r>
              <a:rPr lang="en-US" dirty="0" smtClean="0"/>
              <a:t> </a:t>
            </a:r>
            <a:r>
              <a:rPr lang="en-US" dirty="0"/>
              <a:t>program was a project that succeeded </a:t>
            </a:r>
            <a:r>
              <a:rPr lang="en-US" dirty="0" smtClean="0"/>
              <a:t>in putting </a:t>
            </a:r>
            <a:r>
              <a:rPr lang="en-US" dirty="0"/>
              <a:t>a person into orbit for the first time. </a:t>
            </a:r>
            <a:endParaRPr lang="en-US" dirty="0" smtClean="0"/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Project Mercury (USA, 1959–1963) </a:t>
            </a:r>
            <a:r>
              <a:rPr lang="en-US" dirty="0"/>
              <a:t>Project </a:t>
            </a:r>
            <a:r>
              <a:rPr lang="en-US" dirty="0" smtClean="0"/>
              <a:t>        Mercury </a:t>
            </a:r>
            <a:r>
              <a:rPr lang="en-US" dirty="0"/>
              <a:t>was the first human </a:t>
            </a:r>
            <a:r>
              <a:rPr lang="en-US" dirty="0" smtClean="0"/>
              <a:t>spaceflight program of the </a:t>
            </a:r>
            <a:r>
              <a:rPr lang="en-US" dirty="0"/>
              <a:t>United States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Project Gemini (USA, 1965–1966) </a:t>
            </a:r>
            <a:r>
              <a:rPr lang="en-US" dirty="0"/>
              <a:t>Project </a:t>
            </a:r>
            <a:r>
              <a:rPr lang="en-US" dirty="0" smtClean="0"/>
              <a:t>Gemini </a:t>
            </a:r>
            <a:r>
              <a:rPr lang="en-US" dirty="0"/>
              <a:t>was the second human spaceflight </a:t>
            </a:r>
            <a:r>
              <a:rPr lang="en-US" dirty="0" smtClean="0"/>
              <a:t>program </a:t>
            </a:r>
            <a:r>
              <a:rPr lang="en-US" dirty="0"/>
              <a:t>of </a:t>
            </a:r>
            <a:r>
              <a:rPr lang="en-US" dirty="0" smtClean="0"/>
              <a:t>     NASA.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Soyuz program (USSR/Russia, </a:t>
            </a:r>
            <a:r>
              <a:rPr lang="en-US" b="1" dirty="0" smtClean="0"/>
              <a:t>1967–ongoing</a:t>
            </a:r>
            <a:r>
              <a:rPr lang="en-US" b="1" dirty="0"/>
              <a:t>) </a:t>
            </a:r>
            <a:r>
              <a:rPr lang="en-US" b="1" dirty="0" smtClean="0"/>
              <a:t> </a:t>
            </a:r>
            <a:r>
              <a:rPr lang="en-US" altLang="en-US" dirty="0" smtClean="0">
                <a:solidFill>
                  <a:schemeClr val="tx1"/>
                </a:solidFill>
              </a:rPr>
              <a:t>The </a:t>
            </a:r>
            <a:r>
              <a:rPr lang="en-US" altLang="en-US" dirty="0">
                <a:solidFill>
                  <a:schemeClr val="tx1"/>
                </a:solidFill>
              </a:rPr>
              <a:t>Soyuz program </a:t>
            </a:r>
            <a:r>
              <a:rPr lang="ru-RU" altLang="en-US" dirty="0">
                <a:solidFill>
                  <a:schemeClr val="tx1"/>
                </a:solidFill>
              </a:rPr>
              <a:t>is a </a:t>
            </a:r>
            <a:r>
              <a:rPr lang="ru-RU" altLang="en-US" dirty="0" smtClean="0">
                <a:solidFill>
                  <a:schemeClr val="tx1"/>
                </a:solidFill>
              </a:rPr>
              <a:t>human </a:t>
            </a:r>
            <a:r>
              <a:rPr lang="ru-RU" altLang="en-US" dirty="0">
                <a:solidFill>
                  <a:schemeClr val="tx1"/>
                </a:solidFill>
              </a:rPr>
              <a:t>spaceflight </a:t>
            </a:r>
            <a:r>
              <a:rPr lang="en-US" altLang="en-US" dirty="0" smtClean="0">
                <a:solidFill>
                  <a:schemeClr val="tx1"/>
                </a:solidFill>
              </a:rPr>
              <a:t>           </a:t>
            </a:r>
            <a:r>
              <a:rPr lang="ru-RU" altLang="en-US" dirty="0" smtClean="0">
                <a:solidFill>
                  <a:schemeClr val="tx1"/>
                </a:solidFill>
              </a:rPr>
              <a:t>program </a:t>
            </a:r>
            <a:r>
              <a:rPr lang="ru-RU" altLang="en-US" dirty="0">
                <a:solidFill>
                  <a:schemeClr val="tx1"/>
                </a:solidFill>
              </a:rPr>
              <a:t>that was initiated by the Soviet Union in </a:t>
            </a:r>
            <a:r>
              <a:rPr lang="en-US" altLang="en-US" dirty="0" smtClean="0">
                <a:solidFill>
                  <a:schemeClr val="tx1"/>
                </a:solidFill>
              </a:rPr>
              <a:t>  </a:t>
            </a:r>
            <a:r>
              <a:rPr lang="ru-RU" altLang="en-US" dirty="0" smtClean="0">
                <a:solidFill>
                  <a:schemeClr val="tx1"/>
                </a:solidFill>
              </a:rPr>
              <a:t>early </a:t>
            </a:r>
            <a:r>
              <a:rPr lang="ru-RU" altLang="en-US" dirty="0">
                <a:solidFill>
                  <a:schemeClr val="tx1"/>
                </a:solidFill>
              </a:rPr>
              <a:t>1967. It was </a:t>
            </a:r>
            <a:r>
              <a:rPr lang="ru-RU" altLang="en-US" dirty="0" smtClean="0">
                <a:solidFill>
                  <a:schemeClr val="tx1"/>
                </a:solidFill>
              </a:rPr>
              <a:t>originally </a:t>
            </a:r>
            <a:r>
              <a:rPr lang="ru-RU" altLang="en-US" dirty="0">
                <a:solidFill>
                  <a:schemeClr val="tx1"/>
                </a:solidFill>
              </a:rPr>
              <a:t>part of a Moon </a:t>
            </a:r>
            <a:r>
              <a:rPr lang="ru-RU" altLang="en-US" dirty="0" smtClean="0">
                <a:solidFill>
                  <a:schemeClr val="tx1"/>
                </a:solidFill>
              </a:rPr>
              <a:t>landing program</a:t>
            </a:r>
            <a:r>
              <a:rPr lang="en-US" altLang="en-US" dirty="0" smtClean="0">
                <a:solidFill>
                  <a:schemeClr val="tx1"/>
                </a:solidFill>
              </a:rPr>
              <a:t> </a:t>
            </a:r>
            <a:r>
              <a:rPr lang="ru-RU" altLang="en-US" dirty="0" smtClean="0">
                <a:solidFill>
                  <a:schemeClr val="tx1"/>
                </a:solidFill>
              </a:rPr>
              <a:t>intended </a:t>
            </a:r>
            <a:r>
              <a:rPr lang="ru-RU" altLang="en-US" dirty="0">
                <a:solidFill>
                  <a:schemeClr val="tx1"/>
                </a:solidFill>
              </a:rPr>
              <a:t>to put a Soviet cosmonaut on the </a:t>
            </a:r>
            <a:r>
              <a:rPr lang="en-US" altLang="en-US" dirty="0" smtClean="0">
                <a:solidFill>
                  <a:schemeClr val="tx1"/>
                </a:solidFill>
              </a:rPr>
              <a:t>   </a:t>
            </a:r>
            <a:r>
              <a:rPr lang="ru-RU" altLang="en-US" dirty="0" smtClean="0">
                <a:solidFill>
                  <a:schemeClr val="tx1"/>
                </a:solidFill>
              </a:rPr>
              <a:t>Moon</a:t>
            </a:r>
            <a:r>
              <a:rPr lang="ru-RU" altLang="en-US" dirty="0">
                <a:solidFill>
                  <a:schemeClr val="tx1"/>
                </a:solidFill>
              </a:rPr>
              <a:t>. </a:t>
            </a:r>
          </a:p>
          <a:p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381" y="1268760"/>
            <a:ext cx="3574457" cy="22322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381" y="4077072"/>
            <a:ext cx="3582124" cy="201622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96381" y="3501008"/>
            <a:ext cx="357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Gemini 4 Spacewalk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996381" y="6093296"/>
            <a:ext cx="357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Soyuz Rocket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1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363272" cy="460648"/>
          </a:xfrm>
        </p:spPr>
        <p:txBody>
          <a:bodyPr/>
          <a:lstStyle/>
          <a:p>
            <a:r>
              <a:rPr lang="en-US" sz="2400" dirty="0" smtClean="0"/>
              <a:t>Historic Crewed Missions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725810"/>
            <a:ext cx="4464496" cy="465192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Apollo </a:t>
            </a:r>
            <a:r>
              <a:rPr lang="en-US" b="1" dirty="0"/>
              <a:t>Program (USA, 1961–1975) </a:t>
            </a:r>
            <a:r>
              <a:rPr lang="en-US" dirty="0" smtClean="0"/>
              <a:t>The        Apollo </a:t>
            </a:r>
            <a:r>
              <a:rPr lang="en-US" dirty="0"/>
              <a:t>Program was undertaken by </a:t>
            </a:r>
            <a:r>
              <a:rPr lang="en-US" dirty="0" smtClean="0"/>
              <a:t>NASA       </a:t>
            </a:r>
            <a:r>
              <a:rPr lang="en-US" dirty="0"/>
              <a:t>during the </a:t>
            </a:r>
            <a:r>
              <a:rPr lang="en-US" dirty="0" smtClean="0"/>
              <a:t>years </a:t>
            </a:r>
            <a:r>
              <a:rPr lang="en-US" dirty="0"/>
              <a:t>1961–1975 with the goal of </a:t>
            </a:r>
            <a:r>
              <a:rPr lang="en-US" dirty="0" smtClean="0"/>
              <a:t>   conducting </a:t>
            </a:r>
            <a:r>
              <a:rPr lang="en-US" dirty="0"/>
              <a:t>crewed Moon landing missions. It was accomplished on July 20, 1969 during </a:t>
            </a:r>
            <a:r>
              <a:rPr lang="en-US" dirty="0" smtClean="0"/>
              <a:t>the </a:t>
            </a:r>
            <a:r>
              <a:rPr lang="en-US" dirty="0"/>
              <a:t>Apollo 11 mission. Five other Apollo </a:t>
            </a:r>
            <a:r>
              <a:rPr lang="en-US" dirty="0" smtClean="0"/>
              <a:t>missions  also </a:t>
            </a:r>
            <a:r>
              <a:rPr lang="en-US" dirty="0"/>
              <a:t>landed astronauts </a:t>
            </a:r>
            <a:r>
              <a:rPr lang="en-US" dirty="0" smtClean="0"/>
              <a:t>on </a:t>
            </a:r>
            <a:r>
              <a:rPr lang="en-US" dirty="0"/>
              <a:t>the Moon, the </a:t>
            </a:r>
            <a:r>
              <a:rPr lang="en-US" dirty="0" smtClean="0"/>
              <a:t>last   </a:t>
            </a:r>
            <a:r>
              <a:rPr lang="en-US" dirty="0"/>
              <a:t>one in 1972</a:t>
            </a:r>
            <a:r>
              <a:rPr lang="en-US" dirty="0" smtClean="0"/>
              <a:t>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Space </a:t>
            </a:r>
            <a:r>
              <a:rPr lang="en-US" b="1" dirty="0"/>
              <a:t>Shuttle (USA</a:t>
            </a:r>
            <a:r>
              <a:rPr lang="en-US" b="1" dirty="0" smtClean="0"/>
              <a:t>, </a:t>
            </a:r>
            <a:r>
              <a:rPr lang="en-US" b="1" dirty="0"/>
              <a:t>1972–2011</a:t>
            </a:r>
            <a:r>
              <a:rPr lang="en-US" b="1" dirty="0" smtClean="0"/>
              <a:t>) </a:t>
            </a:r>
            <a:r>
              <a:rPr lang="en-US" dirty="0"/>
              <a:t>NASA's </a:t>
            </a:r>
            <a:r>
              <a:rPr lang="en-US" dirty="0" smtClean="0"/>
              <a:t>    Space Shuttle is </a:t>
            </a:r>
            <a:r>
              <a:rPr lang="en-US" dirty="0"/>
              <a:t>the </a:t>
            </a:r>
            <a:r>
              <a:rPr lang="en-US" dirty="0" smtClean="0"/>
              <a:t>U.S. government's most   </a:t>
            </a:r>
            <a:r>
              <a:rPr lang="en-US" dirty="0"/>
              <a:t>recent crewed launch vehicle and was retired </a:t>
            </a:r>
            <a:r>
              <a:rPr lang="en-US" dirty="0" smtClean="0"/>
              <a:t> from </a:t>
            </a:r>
            <a:r>
              <a:rPr lang="en-US" dirty="0"/>
              <a:t>service in 2011. </a:t>
            </a:r>
            <a:r>
              <a:rPr lang="en-US" dirty="0" smtClean="0"/>
              <a:t>The </a:t>
            </a:r>
            <a:r>
              <a:rPr lang="en-US" dirty="0"/>
              <a:t>Space Shuttle was </a:t>
            </a:r>
            <a:r>
              <a:rPr lang="en-US" dirty="0" smtClean="0"/>
              <a:t>  the only </a:t>
            </a:r>
            <a:r>
              <a:rPr lang="en-US" dirty="0"/>
              <a:t>winged crewed spacecraft to achieve orbit and land, and the only reusable space </a:t>
            </a:r>
            <a:r>
              <a:rPr lang="en-US" dirty="0" smtClean="0"/>
              <a:t>    craft </a:t>
            </a:r>
            <a:r>
              <a:rPr lang="en-US" dirty="0"/>
              <a:t>that ever made multiple flights into orbit.</a:t>
            </a:r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92617"/>
            <a:ext cx="4245072" cy="2387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609835"/>
            <a:ext cx="2084832" cy="3133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02397"/>
            <a:ext cx="2001270" cy="31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81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dirty="0"/>
              <a:t>Space Exploration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b="1" dirty="0"/>
              <a:t>Requirements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sz="1600" dirty="0" smtClean="0"/>
              <a:t>Do </a:t>
            </a:r>
            <a:r>
              <a:rPr lang="en-US" sz="1600" dirty="0"/>
              <a:t>TWO of the following: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counselor a robotic space exploration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mission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historic crewed mission. Tell about each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mission's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discoveries, its importance, and what was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learned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it about the planets, moons, or regions of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space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explored.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magazine photographs, news clippings, and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electronic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 (such as from the Internet), make a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scrapbook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current planetary mission.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robotic mission to another planet, moon, comet,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that will return samples of its surface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Earth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Name the planet, moon, comet, or asteroid your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spacecraft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visit. Show how your design will cope with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the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of the environments of the planet, moon,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comet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60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81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157592" cy="460648"/>
          </a:xfrm>
        </p:spPr>
        <p:txBody>
          <a:bodyPr/>
          <a:lstStyle/>
          <a:p>
            <a:r>
              <a:rPr lang="en-US" sz="2400" dirty="0" smtClean="0"/>
              <a:t>Robotic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729408"/>
            <a:ext cx="5220072" cy="44358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Pioneer program (1958–1978</a:t>
            </a:r>
            <a:r>
              <a:rPr lang="en-US" sz="1600" b="1" dirty="0" smtClean="0"/>
              <a:t>) </a:t>
            </a:r>
            <a:r>
              <a:rPr lang="en-US" sz="1600" dirty="0"/>
              <a:t>The Pioneer </a:t>
            </a:r>
            <a:r>
              <a:rPr lang="en-US" sz="1600" dirty="0" smtClean="0"/>
              <a:t>     program </a:t>
            </a:r>
            <a:r>
              <a:rPr lang="en-US" sz="1600" dirty="0"/>
              <a:t>was a series of NASA </a:t>
            </a:r>
            <a:r>
              <a:rPr lang="en-US" sz="1600" dirty="0" smtClean="0"/>
              <a:t>space </a:t>
            </a:r>
            <a:r>
              <a:rPr lang="en-US" sz="1600" dirty="0"/>
              <a:t>missions </a:t>
            </a:r>
            <a:r>
              <a:rPr lang="en-US" sz="1600" dirty="0" smtClean="0"/>
              <a:t>  designed </a:t>
            </a:r>
            <a:r>
              <a:rPr lang="en-US" sz="1600" dirty="0"/>
              <a:t>for planetary exploration. There were a number of missions in the program, most notably Pioneer 10 and Pioneer 11, which explored the </a:t>
            </a:r>
            <a:r>
              <a:rPr lang="en-US" sz="1600" dirty="0" smtClean="0"/>
              <a:t>  outer </a:t>
            </a:r>
            <a:r>
              <a:rPr lang="en-US" sz="1600" dirty="0"/>
              <a:t>planets and left the solar system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Mariner program (1962–1973</a:t>
            </a:r>
            <a:r>
              <a:rPr lang="en-US" sz="1600" b="1" dirty="0" smtClean="0"/>
              <a:t>) </a:t>
            </a:r>
            <a:r>
              <a:rPr lang="en-US" sz="1600" dirty="0"/>
              <a:t>The Mariner </a:t>
            </a:r>
            <a:r>
              <a:rPr lang="en-US" sz="1600" dirty="0" smtClean="0"/>
              <a:t>      program </a:t>
            </a:r>
            <a:r>
              <a:rPr lang="en-US" sz="1600" dirty="0"/>
              <a:t>conducted by NASA launched a series </a:t>
            </a:r>
            <a:r>
              <a:rPr lang="en-US" sz="1600" dirty="0" smtClean="0"/>
              <a:t> of </a:t>
            </a:r>
            <a:r>
              <a:rPr lang="en-US" sz="1600" dirty="0"/>
              <a:t>robotic interplanetary probes designed to </a:t>
            </a:r>
            <a:r>
              <a:rPr lang="en-US" sz="1600" dirty="0" smtClean="0"/>
              <a:t>        investigate </a:t>
            </a:r>
            <a:r>
              <a:rPr lang="en-US" sz="1600" dirty="0"/>
              <a:t>Mars, Venus and Mercury. The </a:t>
            </a:r>
            <a:r>
              <a:rPr lang="en-US" sz="1600" dirty="0" smtClean="0"/>
              <a:t>         program </a:t>
            </a:r>
            <a:r>
              <a:rPr lang="en-US" sz="1600" dirty="0"/>
              <a:t>included a number of firsts, including </a:t>
            </a:r>
            <a:r>
              <a:rPr lang="en-US" sz="1600" dirty="0" smtClean="0"/>
              <a:t>    the </a:t>
            </a:r>
            <a:r>
              <a:rPr lang="en-US" sz="1600" dirty="0"/>
              <a:t>first planetary </a:t>
            </a:r>
            <a:r>
              <a:rPr lang="en-US" sz="1600" dirty="0" smtClean="0"/>
              <a:t>flyby, </a:t>
            </a:r>
            <a:r>
              <a:rPr lang="en-US" sz="1600" dirty="0"/>
              <a:t>the first pictures from </a:t>
            </a:r>
            <a:r>
              <a:rPr lang="en-US" sz="1600" dirty="0" smtClean="0"/>
              <a:t>     another </a:t>
            </a:r>
            <a:r>
              <a:rPr lang="en-US" sz="1600" dirty="0"/>
              <a:t>planet, the first planetary </a:t>
            </a:r>
            <a:r>
              <a:rPr lang="en-US" sz="1600" dirty="0" smtClean="0"/>
              <a:t>orbiter, </a:t>
            </a:r>
            <a:r>
              <a:rPr lang="en-US" sz="1600" dirty="0"/>
              <a:t>and the first interplanetary gravity assist maneuver.</a:t>
            </a:r>
            <a:endParaRPr lang="en-US" sz="16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412776"/>
            <a:ext cx="3422154" cy="22814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847613"/>
            <a:ext cx="3422154" cy="23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630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8157592" cy="460648"/>
          </a:xfrm>
        </p:spPr>
        <p:txBody>
          <a:bodyPr/>
          <a:lstStyle/>
          <a:p>
            <a:r>
              <a:rPr lang="en-US" sz="2400" dirty="0" smtClean="0"/>
              <a:t>Robotic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729408"/>
            <a:ext cx="5868144" cy="48679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Viking </a:t>
            </a:r>
            <a:r>
              <a:rPr lang="en-US" sz="1600" b="1" dirty="0"/>
              <a:t>program (1975</a:t>
            </a:r>
            <a:r>
              <a:rPr lang="en-US" sz="1600" b="1" dirty="0" smtClean="0"/>
              <a:t>) </a:t>
            </a:r>
            <a:r>
              <a:rPr lang="en-US" sz="1600" dirty="0"/>
              <a:t>The Viking program consisted </a:t>
            </a:r>
            <a:r>
              <a:rPr lang="en-US" sz="1600" dirty="0" smtClean="0"/>
              <a:t> of </a:t>
            </a:r>
            <a:r>
              <a:rPr lang="en-US" sz="1600" dirty="0"/>
              <a:t>a pair of </a:t>
            </a:r>
            <a:r>
              <a:rPr lang="en-US" sz="1600" dirty="0" smtClean="0"/>
              <a:t>space </a:t>
            </a:r>
            <a:r>
              <a:rPr lang="en-US" sz="1600" dirty="0"/>
              <a:t>probes sent to Mars—Viking 1 and </a:t>
            </a:r>
            <a:r>
              <a:rPr lang="en-US" sz="1600" dirty="0" smtClean="0"/>
              <a:t>    Viking </a:t>
            </a:r>
            <a:r>
              <a:rPr lang="en-US" sz="1600" dirty="0"/>
              <a:t>2. Each vehicle was composed of two </a:t>
            </a:r>
            <a:r>
              <a:rPr lang="en-US" sz="1600" dirty="0" smtClean="0"/>
              <a:t>main parts</a:t>
            </a:r>
            <a:r>
              <a:rPr lang="en-US" sz="1600" dirty="0"/>
              <a:t>, an orbiter designed to photograph the </a:t>
            </a:r>
            <a:r>
              <a:rPr lang="en-US" sz="1600" dirty="0" smtClean="0"/>
              <a:t>surface of Mars    </a:t>
            </a:r>
            <a:r>
              <a:rPr lang="en-US" sz="1600" dirty="0"/>
              <a:t>from orbit, and a lander designed to study the </a:t>
            </a:r>
            <a:r>
              <a:rPr lang="en-US" sz="1600" dirty="0" smtClean="0"/>
              <a:t>planet      </a:t>
            </a:r>
            <a:r>
              <a:rPr lang="en-US" sz="1600" dirty="0"/>
              <a:t>from the surface. </a:t>
            </a:r>
            <a:endParaRPr lang="en-US" sz="1600" dirty="0" smtClean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Voyager program (1977–present</a:t>
            </a:r>
            <a:r>
              <a:rPr lang="en-US" sz="1600" b="1" dirty="0" smtClean="0"/>
              <a:t>) </a:t>
            </a:r>
            <a:r>
              <a:rPr lang="en-US" sz="1600" dirty="0"/>
              <a:t>The </a:t>
            </a:r>
            <a:r>
              <a:rPr lang="en-US" sz="1600" dirty="0" smtClean="0"/>
              <a:t>Voyager           program </a:t>
            </a:r>
            <a:r>
              <a:rPr lang="en-US" sz="1600" dirty="0"/>
              <a:t>consists of a pair of </a:t>
            </a:r>
            <a:r>
              <a:rPr lang="en-US" sz="1600" dirty="0" smtClean="0"/>
              <a:t>scientific </a:t>
            </a:r>
            <a:r>
              <a:rPr lang="en-US" sz="1600" dirty="0"/>
              <a:t>probes, Voyager 1 and Voyager 2. They were launched in 1977 to take </a:t>
            </a:r>
            <a:r>
              <a:rPr lang="en-US" sz="1600" dirty="0" smtClean="0"/>
              <a:t>   advantage </a:t>
            </a:r>
            <a:r>
              <a:rPr lang="en-US" sz="1600" dirty="0"/>
              <a:t>of a favorable planetary alignment of the late 1970s. Although they were originally designated to study just Jupiter and Saturn, Voyager 2 was able to </a:t>
            </a:r>
            <a:r>
              <a:rPr lang="en-US" sz="1600" dirty="0" smtClean="0"/>
              <a:t>continue  </a:t>
            </a:r>
            <a:r>
              <a:rPr lang="en-US" sz="1600" dirty="0"/>
              <a:t>to Uranus and Neptune. Both missions have </a:t>
            </a:r>
            <a:r>
              <a:rPr lang="en-US" sz="1600" dirty="0" smtClean="0"/>
              <a:t>gathered    </a:t>
            </a:r>
            <a:r>
              <a:rPr lang="en-US" sz="1600" dirty="0"/>
              <a:t>large amounts of data about the gas giants of the solar </a:t>
            </a:r>
            <a:r>
              <a:rPr lang="en-US" sz="1600" dirty="0" smtClean="0"/>
              <a:t> system</a:t>
            </a:r>
            <a:r>
              <a:rPr lang="en-US" sz="1600" dirty="0"/>
              <a:t>, of which little was previously </a:t>
            </a:r>
            <a:r>
              <a:rPr lang="en-US" sz="1600" dirty="0" smtClean="0"/>
              <a:t>known. </a:t>
            </a:r>
            <a:r>
              <a:rPr lang="en-US" sz="1600" dirty="0"/>
              <a:t>Both </a:t>
            </a:r>
            <a:r>
              <a:rPr lang="en-US" sz="1600" dirty="0" smtClean="0"/>
              <a:t>        probes </a:t>
            </a:r>
            <a:r>
              <a:rPr lang="en-US" sz="1600" dirty="0"/>
              <a:t>have achieved escape velocity from the Solar </a:t>
            </a:r>
            <a:r>
              <a:rPr lang="en-US" sz="1600" dirty="0" smtClean="0"/>
              <a:t>   System </a:t>
            </a:r>
            <a:r>
              <a:rPr lang="en-US" sz="1600" dirty="0"/>
              <a:t>and will never return. Voyager 1 entered </a:t>
            </a:r>
            <a:r>
              <a:rPr lang="en-US" sz="1600" dirty="0" smtClean="0"/>
              <a:t>            interstellar </a:t>
            </a:r>
            <a:r>
              <a:rPr lang="en-US" sz="1600" dirty="0"/>
              <a:t>space in 2012.</a:t>
            </a:r>
            <a:endParaRPr lang="en-US" sz="1600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340769"/>
            <a:ext cx="2777113" cy="2239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3633575"/>
            <a:ext cx="2779430" cy="303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6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20934"/>
            <a:ext cx="8157592" cy="460648"/>
          </a:xfrm>
        </p:spPr>
        <p:txBody>
          <a:bodyPr/>
          <a:lstStyle/>
          <a:p>
            <a:r>
              <a:rPr lang="en-US" sz="2400" dirty="0" smtClean="0"/>
              <a:t>Robotic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-1029" y="1814046"/>
            <a:ext cx="5293109" cy="427924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Galileo (1989</a:t>
            </a:r>
            <a:r>
              <a:rPr lang="en-US" sz="1600" b="1" dirty="0" smtClean="0"/>
              <a:t>) </a:t>
            </a:r>
            <a:r>
              <a:rPr lang="en-US" sz="1600" dirty="0"/>
              <a:t>Galileo was </a:t>
            </a:r>
            <a:r>
              <a:rPr lang="en-US" sz="1600" dirty="0" smtClean="0"/>
              <a:t>a spacecraft </a:t>
            </a:r>
            <a:r>
              <a:rPr lang="en-US" sz="1600" dirty="0"/>
              <a:t>sent by </a:t>
            </a:r>
            <a:r>
              <a:rPr lang="en-US" sz="1600" dirty="0" smtClean="0"/>
              <a:t> NASA </a:t>
            </a:r>
            <a:r>
              <a:rPr lang="en-US" sz="1600" dirty="0"/>
              <a:t>to study the planet Jupiter and its moons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Hubble </a:t>
            </a:r>
            <a:r>
              <a:rPr lang="en-US" sz="1600" b="1" dirty="0"/>
              <a:t>Space Telescope (1990</a:t>
            </a:r>
            <a:r>
              <a:rPr lang="en-US" sz="1600" b="1" dirty="0" smtClean="0"/>
              <a:t>) </a:t>
            </a:r>
            <a:r>
              <a:rPr lang="en-US" sz="1600" dirty="0"/>
              <a:t>The Hubble </a:t>
            </a:r>
            <a:r>
              <a:rPr lang="en-US" sz="1600" dirty="0" smtClean="0"/>
              <a:t>    Space Telescope </a:t>
            </a:r>
            <a:r>
              <a:rPr lang="en-US" sz="1600" dirty="0"/>
              <a:t>is a space telescope that </a:t>
            </a:r>
            <a:r>
              <a:rPr lang="en-US" sz="1600" dirty="0" smtClean="0"/>
              <a:t>was   </a:t>
            </a:r>
            <a:r>
              <a:rPr lang="en-US" sz="1600" dirty="0"/>
              <a:t>carried into orbit by a Space </a:t>
            </a:r>
            <a:r>
              <a:rPr lang="en-US" sz="1600" dirty="0" smtClean="0"/>
              <a:t>Shuttle.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Mars </a:t>
            </a:r>
            <a:r>
              <a:rPr lang="en-US" sz="1600" b="1" dirty="0"/>
              <a:t>Pathfinder </a:t>
            </a:r>
            <a:r>
              <a:rPr lang="en-US" sz="1600" dirty="0" smtClean="0"/>
              <a:t>was </a:t>
            </a:r>
            <a:r>
              <a:rPr lang="en-US" sz="1600" dirty="0"/>
              <a:t>launched on December 4, </a:t>
            </a:r>
            <a:r>
              <a:rPr lang="en-US" sz="1600" dirty="0" smtClean="0"/>
              <a:t> 1996. </a:t>
            </a:r>
            <a:r>
              <a:rPr lang="en-US" sz="1600" dirty="0"/>
              <a:t>On board the </a:t>
            </a:r>
            <a:r>
              <a:rPr lang="en-US" sz="1600" dirty="0" smtClean="0"/>
              <a:t>lander was </a:t>
            </a:r>
            <a:r>
              <a:rPr lang="en-US" sz="1600" dirty="0"/>
              <a:t>a small </a:t>
            </a:r>
            <a:r>
              <a:rPr lang="en-US" sz="1600" dirty="0" smtClean="0"/>
              <a:t>rover        called </a:t>
            </a:r>
            <a:r>
              <a:rPr lang="en-US" sz="1600" dirty="0"/>
              <a:t>Sojourner that executed many experiments on the Martian surface</a:t>
            </a:r>
            <a:r>
              <a:rPr lang="en-US" sz="1600" dirty="0" smtClean="0"/>
              <a:t>.</a:t>
            </a:r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96634"/>
            <a:ext cx="2797636" cy="224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8" r="5628"/>
          <a:stretch/>
        </p:blipFill>
        <p:spPr>
          <a:xfrm>
            <a:off x="5574774" y="4723859"/>
            <a:ext cx="3528392" cy="19705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78108"/>
            <a:ext cx="2813719" cy="21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0028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77526"/>
            <a:ext cx="8229600" cy="460648"/>
          </a:xfrm>
        </p:spPr>
        <p:txBody>
          <a:bodyPr/>
          <a:lstStyle/>
          <a:p>
            <a:r>
              <a:rPr lang="en-US" sz="2400" dirty="0" smtClean="0"/>
              <a:t>Robotic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3008" y="1729408"/>
            <a:ext cx="5351080" cy="42198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/>
              <a:t>Cassini–Huygens </a:t>
            </a:r>
            <a:r>
              <a:rPr lang="en-US" sz="1600" b="1" dirty="0"/>
              <a:t>(1997–2017</a:t>
            </a:r>
            <a:r>
              <a:rPr lang="en-US" sz="1600" b="1" dirty="0" smtClean="0"/>
              <a:t>) </a:t>
            </a:r>
            <a:r>
              <a:rPr lang="en-US" sz="1600" dirty="0"/>
              <a:t>Cassini–Huygens was a joint NASA/ESA/ASI spacecraft mission </a:t>
            </a:r>
            <a:r>
              <a:rPr lang="en-US" sz="1600" dirty="0" smtClean="0"/>
              <a:t>     studying </a:t>
            </a:r>
            <a:r>
              <a:rPr lang="en-US" sz="1600" dirty="0"/>
              <a:t>the planet Saturn and its many </a:t>
            </a:r>
            <a:r>
              <a:rPr lang="en-US" sz="1600" dirty="0" smtClean="0"/>
              <a:t>natural    </a:t>
            </a:r>
            <a:r>
              <a:rPr lang="en-US" sz="1600" dirty="0"/>
              <a:t>satellites. It included a Saturn orbiter and an </a:t>
            </a:r>
            <a:r>
              <a:rPr lang="en-US" sz="1600" dirty="0" smtClean="0"/>
              <a:t>        atmospheric </a:t>
            </a:r>
            <a:r>
              <a:rPr lang="en-US" sz="1600" dirty="0"/>
              <a:t>probe/lander for the moon </a:t>
            </a:r>
            <a:r>
              <a:rPr lang="en-US" sz="1600" dirty="0" smtClean="0"/>
              <a:t>Titan. </a:t>
            </a:r>
            <a:r>
              <a:rPr lang="en-US" sz="1600" dirty="0"/>
              <a:t>The Titan probe, </a:t>
            </a:r>
            <a:r>
              <a:rPr lang="en-US" sz="1600" i="1" dirty="0"/>
              <a:t>Huygens</a:t>
            </a:r>
            <a:r>
              <a:rPr lang="en-US" sz="1600" dirty="0"/>
              <a:t>, entered and landed on </a:t>
            </a:r>
            <a:r>
              <a:rPr lang="en-US" sz="1600" dirty="0" smtClean="0"/>
              <a:t>      Titan </a:t>
            </a:r>
            <a:r>
              <a:rPr lang="en-US" sz="1600" dirty="0"/>
              <a:t>in 2005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Mars Exploration Rover (2003-2019</a:t>
            </a:r>
            <a:r>
              <a:rPr lang="en-US" sz="1600" b="1" dirty="0" smtClean="0"/>
              <a:t>) </a:t>
            </a:r>
            <a:r>
              <a:rPr lang="en-US" sz="1600" dirty="0"/>
              <a:t>Mars </a:t>
            </a:r>
            <a:r>
              <a:rPr lang="en-US" sz="1600" dirty="0" smtClean="0"/>
              <a:t>        Exploration </a:t>
            </a:r>
            <a:r>
              <a:rPr lang="en-US" sz="1600" dirty="0"/>
              <a:t>Rover Mission (MER), was a robotic </a:t>
            </a:r>
            <a:r>
              <a:rPr lang="en-US" sz="1600" dirty="0" smtClean="0"/>
              <a:t>  space </a:t>
            </a:r>
            <a:r>
              <a:rPr lang="en-US" sz="1600" dirty="0"/>
              <a:t>mission involving two rovers exploring the </a:t>
            </a:r>
            <a:r>
              <a:rPr lang="en-US" sz="1600" dirty="0" smtClean="0"/>
              <a:t>   planet </a:t>
            </a:r>
            <a:r>
              <a:rPr lang="en-US" sz="1600" dirty="0"/>
              <a:t>Mars</a:t>
            </a:r>
            <a:r>
              <a:rPr lang="en-US" sz="1600" dirty="0" smtClean="0"/>
              <a:t>.</a:t>
            </a:r>
            <a:endParaRPr lang="en-US" sz="1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499084"/>
            <a:ext cx="3435155" cy="2290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999" y="4202427"/>
            <a:ext cx="3435155" cy="189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667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5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sz="2000" dirty="0">
                <a:solidFill>
                  <a:srgbClr val="C00000"/>
                </a:solidFill>
              </a:rPr>
              <a:t>Do TWO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counselor a robotic space exploration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mission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historic crewed mission. Tell about each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mission's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discoveries, its importance, and what was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learned from it about the planets, moons, or regions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space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magazine photographs, news clippings, and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 (such as from the Internet), make a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scrapbook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current planetary mission.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robotic mission to another planet, moon, comet,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that will return samples of its surface to Earth.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Name the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planet, moon, comet, or asteroid your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visit. Show how your design will cope with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of the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planet,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moon, comet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32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5b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z="2000" dirty="0" smtClean="0"/>
              <a:t>This link to the </a:t>
            </a:r>
            <a:r>
              <a:rPr lang="en-US" sz="2000" dirty="0" smtClean="0">
                <a:hlinkClick r:id="rId2"/>
              </a:rPr>
              <a:t>Jet Propulsion Laboratory </a:t>
            </a:r>
            <a:r>
              <a:rPr lang="en-US" sz="2000" dirty="0" smtClean="0"/>
              <a:t>has information about all of the current missions NASA is operating.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29372"/>
            <a:ext cx="68961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9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5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5"/>
            </a:pPr>
            <a:r>
              <a:rPr lang="en-US" sz="2000" dirty="0">
                <a:solidFill>
                  <a:srgbClr val="C00000"/>
                </a:solidFill>
              </a:rPr>
              <a:t>Do TWO of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counselor a robotic space exploration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mission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 historic crewed mission. Tell about each   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mission's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discoveries, its importance, and what was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learned from it about the planets, moons, or regions of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space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explored.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magazine photographs, news clippings, and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articles (such as from the Internet), make a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scrapbook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current planetary mission.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a robotic mission to another planet, moon, comet,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 that will return samples of its surface to Earth.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Name 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planet, moon, comet, or asteroid your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visit. Show how your design will cope with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conditions of the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planet,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moon, comet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asteroid.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0557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59613"/>
            <a:ext cx="8229600" cy="460648"/>
          </a:xfrm>
        </p:spPr>
        <p:txBody>
          <a:bodyPr/>
          <a:lstStyle/>
          <a:p>
            <a:r>
              <a:rPr lang="en-US" sz="2400" dirty="0"/>
              <a:t>Why do we send robots to space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22758" y="1720261"/>
            <a:ext cx="4765266" cy="494909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Robots can do lots of things that humans    can’t. Some can withstand harsh conditions, like extreme temperatures or high levels of  radiation.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</a:t>
            </a:r>
            <a:r>
              <a:rPr lang="en-US" sz="1600" dirty="0"/>
              <a:t>can send robots to explore </a:t>
            </a:r>
            <a:r>
              <a:rPr lang="en-US" sz="1600" dirty="0" smtClean="0"/>
              <a:t>space         without </a:t>
            </a:r>
            <a:r>
              <a:rPr lang="en-US" sz="1600" dirty="0"/>
              <a:t>having to worry so much about </a:t>
            </a:r>
            <a:r>
              <a:rPr lang="en-US" sz="1600" dirty="0" smtClean="0"/>
              <a:t>their    safety</a:t>
            </a:r>
            <a:r>
              <a:rPr lang="en-US" sz="1600" dirty="0"/>
              <a:t>. Of course, we want these carefully </a:t>
            </a:r>
            <a:r>
              <a:rPr lang="en-US" sz="1600" dirty="0" smtClean="0"/>
              <a:t>  built </a:t>
            </a:r>
            <a:r>
              <a:rPr lang="en-US" sz="1600" dirty="0"/>
              <a:t>robots to last. We need them to </a:t>
            </a:r>
            <a:r>
              <a:rPr lang="en-US" sz="1600" dirty="0" smtClean="0"/>
              <a:t>stick   around </a:t>
            </a:r>
            <a:r>
              <a:rPr lang="en-US" sz="1600" dirty="0"/>
              <a:t>long enough to investigate and </a:t>
            </a:r>
            <a:r>
              <a:rPr lang="en-US" sz="1600" dirty="0" smtClean="0"/>
              <a:t>send </a:t>
            </a:r>
            <a:r>
              <a:rPr lang="en-US" sz="1600" dirty="0"/>
              <a:t>us information about their destinations. But even if a robotic mission fails, the </a:t>
            </a:r>
            <a:r>
              <a:rPr lang="en-US" sz="1600" dirty="0" smtClean="0"/>
              <a:t>humans    involved </a:t>
            </a:r>
            <a:r>
              <a:rPr lang="en-US" sz="1600" dirty="0"/>
              <a:t>with the mission stay safe.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Sending a robot to space is also much </a:t>
            </a:r>
            <a:r>
              <a:rPr lang="en-US" sz="1600" dirty="0" smtClean="0"/>
              <a:t>       cheaper </a:t>
            </a:r>
            <a:r>
              <a:rPr lang="en-US" sz="1600" dirty="0"/>
              <a:t>than sending a human. Robots </a:t>
            </a:r>
            <a:r>
              <a:rPr lang="en-US" sz="1600" dirty="0" smtClean="0"/>
              <a:t>     don’t </a:t>
            </a:r>
            <a:r>
              <a:rPr lang="en-US" sz="1600" dirty="0"/>
              <a:t>need to eat or sleep or go to </a:t>
            </a:r>
            <a:r>
              <a:rPr lang="en-US" sz="1600" dirty="0" smtClean="0"/>
              <a:t>the         </a:t>
            </a:r>
            <a:r>
              <a:rPr lang="en-US" sz="1600" dirty="0"/>
              <a:t>bathroom. They can survive in space for </a:t>
            </a:r>
            <a:r>
              <a:rPr lang="en-US" sz="1600" dirty="0" smtClean="0"/>
              <a:t>   many </a:t>
            </a:r>
            <a:r>
              <a:rPr lang="en-US" sz="1600" dirty="0"/>
              <a:t>years and can be left out there—no </a:t>
            </a:r>
            <a:r>
              <a:rPr lang="en-US" sz="1600" dirty="0" smtClean="0"/>
              <a:t>  need </a:t>
            </a:r>
            <a:r>
              <a:rPr lang="en-US" sz="1600" dirty="0"/>
              <a:t>for a return trip</a:t>
            </a:r>
            <a:r>
              <a:rPr lang="en-US" sz="1600" dirty="0" smtClean="0"/>
              <a:t>!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3"/>
          <a:stretch/>
        </p:blipFill>
        <p:spPr>
          <a:xfrm>
            <a:off x="4788024" y="1772816"/>
            <a:ext cx="4194488" cy="276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401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555"/>
            <a:ext cx="8229600" cy="460648"/>
          </a:xfrm>
        </p:spPr>
        <p:txBody>
          <a:bodyPr/>
          <a:lstStyle/>
          <a:p>
            <a:r>
              <a:rPr lang="en-US" sz="2400" dirty="0"/>
              <a:t>What are some of the robots NASA is currently developing?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179512" y="1912203"/>
            <a:ext cx="5256584" cy="396506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</a:t>
            </a:r>
            <a:r>
              <a:rPr lang="en-US" sz="1600" dirty="0"/>
              <a:t>spiky cube of a robot is being developed by NASA with Stanford University and MIT.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Hedgehog </a:t>
            </a:r>
            <a:r>
              <a:rPr lang="en-US" sz="1600" dirty="0"/>
              <a:t>is designed to explore small bodies, </a:t>
            </a:r>
            <a:r>
              <a:rPr lang="en-US" sz="1600" dirty="0" smtClean="0"/>
              <a:t>   such </a:t>
            </a:r>
            <a:r>
              <a:rPr lang="en-US" sz="1600" dirty="0"/>
              <a:t>as asteroids or comets. These have very </a:t>
            </a:r>
            <a:r>
              <a:rPr lang="en-US" sz="1600" dirty="0" smtClean="0"/>
              <a:t>     little </a:t>
            </a:r>
            <a:r>
              <a:rPr lang="en-US" sz="1600" dirty="0"/>
              <a:t>gravity and extremely rough terrain. Instead of rolling, Hedgehog hops and tumbles.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What if it lands upside-down? No big deal. It can operate on any of its sides. It could even get itself out of a deep crater using a tornado-like </a:t>
            </a:r>
            <a:r>
              <a:rPr lang="en-US" sz="1600" dirty="0" smtClean="0"/>
              <a:t>            maneuver </a:t>
            </a:r>
            <a:r>
              <a:rPr lang="en-US" sz="1600" dirty="0"/>
              <a:t>that launches the robot into the air.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88840"/>
            <a:ext cx="3273789" cy="24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9287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5c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184" y="1412776"/>
            <a:ext cx="8229600" cy="460648"/>
          </a:xfrm>
        </p:spPr>
        <p:txBody>
          <a:bodyPr/>
          <a:lstStyle/>
          <a:p>
            <a:r>
              <a:rPr lang="en-US" sz="2400" dirty="0"/>
              <a:t>What are some of the robots NASA is currently developing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0" y="1916832"/>
            <a:ext cx="4499992" cy="396044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BRUIE, the Buoyant Rover for Under-Ice Exploration. This robot can float in the </a:t>
            </a:r>
            <a:r>
              <a:rPr lang="en-US" sz="1600" dirty="0" smtClean="0"/>
              <a:t>   water </a:t>
            </a:r>
            <a:r>
              <a:rPr lang="en-US" sz="1600" dirty="0"/>
              <a:t>and roll its wheels along the </a:t>
            </a:r>
            <a:r>
              <a:rPr lang="en-US" sz="1600" dirty="0" smtClean="0"/>
              <a:t>         underside </a:t>
            </a:r>
            <a:r>
              <a:rPr lang="en-US" sz="1600" dirty="0"/>
              <a:t>of an icy surface, all </a:t>
            </a:r>
            <a:r>
              <a:rPr lang="en-US" sz="1600" dirty="0" smtClean="0"/>
              <a:t>while        </a:t>
            </a:r>
            <a:r>
              <a:rPr lang="en-US" sz="1600" dirty="0"/>
              <a:t>taking pictures and collecting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Scientists hope to someday use a robot </a:t>
            </a:r>
            <a:r>
              <a:rPr lang="en-US" sz="1600" dirty="0" smtClean="0"/>
              <a:t>  like </a:t>
            </a:r>
            <a:r>
              <a:rPr lang="en-US" sz="1600" dirty="0"/>
              <a:t>this to search for signs of life on icy </a:t>
            </a:r>
            <a:r>
              <a:rPr lang="en-US" sz="1600" dirty="0" smtClean="0"/>
              <a:t> bodies </a:t>
            </a:r>
            <a:r>
              <a:rPr lang="en-US" sz="1600" dirty="0"/>
              <a:t>elsewhere in the solar system. </a:t>
            </a:r>
            <a:r>
              <a:rPr lang="en-US" sz="1600" dirty="0" smtClean="0"/>
              <a:t>   For </a:t>
            </a:r>
            <a:r>
              <a:rPr lang="en-US" sz="1600" dirty="0"/>
              <a:t>example, the underground oceans of Jupiter’s moon Europa or Saturn’s moon Enceladus.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88840"/>
            <a:ext cx="4227743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64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</a:t>
            </a:r>
            <a:r>
              <a:rPr lang="en-US" altLang="ko-KR" dirty="0"/>
              <a:t>Space Exploration</a:t>
            </a:r>
            <a:endParaRPr lang="ko-KR" alt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b="1" dirty="0"/>
              <a:t>Requirements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680520"/>
          </a:xfrm>
        </p:spPr>
        <p:txBody>
          <a:bodyPr/>
          <a:lstStyle/>
          <a:p>
            <a:pPr marL="228600" indent="-228600">
              <a:buFont typeface="+mj-lt"/>
              <a:buAutoNum type="arabicPeriod" startAt="6"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purpose and operation of ONE of the following: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shuttle or any other crewed orbital vehicle,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whether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owned (U.S. or foreign) or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Space Station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 an inhabited base located within our solar system,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such  as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Titan, asteroids, or other locations that humans might want to explore in person. Make drawings or a model of your base. In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your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design, consider and plan for the following: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energy 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will be constructed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Life-support system</a:t>
            </a:r>
          </a:p>
          <a:p>
            <a:pPr lvl="1">
              <a:buFont typeface="+mj-lt"/>
              <a:buAutoNum type="alphaLcPeriod"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and function</a:t>
            </a:r>
          </a:p>
          <a:p>
            <a:pPr marL="228600" indent="-228600">
              <a:buFont typeface="+mj-lt"/>
              <a:buAutoNum type="arabicPeriod" startAt="6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Discuss with your counselor two possible careers in space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exploration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that interest you. Find out the qualifications,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education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and preparation required and discuss the major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responsibilities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of those positions.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36064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5665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6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6"/>
            </a:pPr>
            <a:r>
              <a:rPr lang="en-US" sz="2000" dirty="0">
                <a:solidFill>
                  <a:srgbClr val="C00000"/>
                </a:solidFill>
              </a:rPr>
              <a:t>Describe the purpose and operation of ONE of the following: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shuttle or any other crewed orbital vehicle, whether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government 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(U.S. or foreign) or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Space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809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6a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71238"/>
            <a:ext cx="8229600" cy="460648"/>
          </a:xfrm>
        </p:spPr>
        <p:txBody>
          <a:bodyPr/>
          <a:lstStyle/>
          <a:p>
            <a:r>
              <a:rPr lang="en-US" sz="2400" dirty="0" smtClean="0"/>
              <a:t>Space Shuttle (Retired)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758958"/>
            <a:ext cx="5508104" cy="469437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Space Shuttle was a partially reusable low </a:t>
            </a:r>
            <a:r>
              <a:rPr lang="en-US" sz="1600" dirty="0" smtClean="0"/>
              <a:t>      Earth </a:t>
            </a:r>
            <a:r>
              <a:rPr lang="en-US" sz="1600" dirty="0"/>
              <a:t>orbital spacecraft system that was </a:t>
            </a:r>
            <a:r>
              <a:rPr lang="en-US" sz="1600" dirty="0" smtClean="0"/>
              <a:t>operated    </a:t>
            </a:r>
            <a:r>
              <a:rPr lang="en-US" sz="1600" dirty="0"/>
              <a:t>from 1981 to 2011 by </a:t>
            </a:r>
            <a:r>
              <a:rPr lang="en-US" sz="1600" dirty="0" smtClean="0"/>
              <a:t>NASA.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 took satellites to space so they could orbit Earth. </a:t>
            </a:r>
            <a:r>
              <a:rPr lang="en-US" sz="1600" dirty="0" smtClean="0"/>
              <a:t> The </a:t>
            </a:r>
            <a:r>
              <a:rPr lang="en-US" sz="1600" dirty="0"/>
              <a:t>shuttle carried large parts into space to build the International Space Station. The space shuttle was also like a science lab. Astronauts did experiments </a:t>
            </a:r>
            <a:r>
              <a:rPr lang="en-US" sz="1600" dirty="0" smtClean="0"/>
              <a:t>  there.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Space </a:t>
            </a:r>
            <a:r>
              <a:rPr lang="en-US" sz="1600" dirty="0" smtClean="0"/>
              <a:t>Shuttle was composed </a:t>
            </a:r>
            <a:r>
              <a:rPr lang="en-US" sz="1600" dirty="0"/>
              <a:t>of an orbiter </a:t>
            </a:r>
            <a:r>
              <a:rPr lang="en-US" sz="1600" dirty="0" smtClean="0"/>
              <a:t>        launched </a:t>
            </a:r>
            <a:r>
              <a:rPr lang="en-US" sz="1600" dirty="0"/>
              <a:t>with two reusable solid rocket boosters </a:t>
            </a:r>
            <a:r>
              <a:rPr lang="en-US" sz="1600" dirty="0" smtClean="0"/>
              <a:t>    and </a:t>
            </a:r>
            <a:r>
              <a:rPr lang="en-US" sz="1600" dirty="0"/>
              <a:t>a disposable external fuel </a:t>
            </a:r>
            <a:r>
              <a:rPr lang="en-US" sz="1600" dirty="0" smtClean="0"/>
              <a:t>tank. It carried </a:t>
            </a:r>
            <a:r>
              <a:rPr lang="en-US" sz="1600" dirty="0"/>
              <a:t>up to </a:t>
            </a:r>
            <a:r>
              <a:rPr lang="en-US" sz="1600" dirty="0" smtClean="0"/>
              <a:t> eight </a:t>
            </a:r>
            <a:r>
              <a:rPr lang="en-US" sz="1600" dirty="0"/>
              <a:t>astronauts and up to 50,000 </a:t>
            </a:r>
            <a:r>
              <a:rPr lang="en-US" sz="1600" dirty="0" smtClean="0"/>
              <a:t>lbs. </a:t>
            </a:r>
            <a:r>
              <a:rPr lang="en-US" sz="1600" dirty="0"/>
              <a:t>of payload </a:t>
            </a:r>
            <a:r>
              <a:rPr lang="en-US" sz="1600" dirty="0" smtClean="0"/>
              <a:t>     into </a:t>
            </a:r>
            <a:r>
              <a:rPr lang="en-US" sz="1600" dirty="0"/>
              <a:t>low Earth </a:t>
            </a:r>
            <a:r>
              <a:rPr lang="en-US" sz="1600" dirty="0" smtClean="0"/>
              <a:t>orbit. </a:t>
            </a:r>
            <a:r>
              <a:rPr lang="en-US" sz="1600" dirty="0"/>
              <a:t>When its mission was complete, the orbiter would reenter the Earth's </a:t>
            </a:r>
            <a:r>
              <a:rPr lang="en-US" sz="1600" dirty="0" smtClean="0"/>
              <a:t>atmosphere     </a:t>
            </a:r>
            <a:r>
              <a:rPr lang="en-US" sz="1600" dirty="0"/>
              <a:t>and land like a glider at either the Kennedy Space </a:t>
            </a:r>
            <a:r>
              <a:rPr lang="en-US" sz="1600" dirty="0" smtClean="0"/>
              <a:t>  Center </a:t>
            </a:r>
            <a:r>
              <a:rPr lang="en-US" sz="1600" dirty="0"/>
              <a:t>or Edwards Air Force Base.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00201"/>
            <a:ext cx="3155929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5690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6a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157592" cy="460648"/>
          </a:xfrm>
        </p:spPr>
        <p:txBody>
          <a:bodyPr/>
          <a:lstStyle/>
          <a:p>
            <a:r>
              <a:rPr lang="en-US" sz="2400" dirty="0" smtClean="0"/>
              <a:t>SpaceX </a:t>
            </a:r>
            <a:r>
              <a:rPr lang="en-US" sz="2400" dirty="0" smtClean="0"/>
              <a:t>Crew Dragon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801416"/>
            <a:ext cx="4860032" cy="43638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Dragon 2</a:t>
            </a:r>
            <a:r>
              <a:rPr lang="en-US" sz="1600" dirty="0"/>
              <a:t> is a class of reusable spacecraft </a:t>
            </a:r>
            <a:r>
              <a:rPr lang="en-US" sz="1600" dirty="0" smtClean="0"/>
              <a:t>  developed </a:t>
            </a:r>
            <a:r>
              <a:rPr lang="en-US" sz="1600" dirty="0"/>
              <a:t>and manufactured by American </a:t>
            </a:r>
            <a:r>
              <a:rPr lang="en-US" sz="1600" dirty="0" smtClean="0"/>
              <a:t>  aerospace </a:t>
            </a:r>
            <a:r>
              <a:rPr lang="en-US" sz="1600" dirty="0"/>
              <a:t>manufacturer </a:t>
            </a:r>
            <a:r>
              <a:rPr lang="en-US" sz="1600" dirty="0" smtClean="0"/>
              <a:t>SpaceX.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spacecraft launches atop a Falcon 9 </a:t>
            </a:r>
            <a:r>
              <a:rPr lang="en-US" sz="1600" dirty="0" smtClean="0"/>
              <a:t>      rocket </a:t>
            </a:r>
            <a:r>
              <a:rPr lang="en-US" sz="1600" dirty="0"/>
              <a:t>and returns to Earth via an ocean </a:t>
            </a:r>
            <a:r>
              <a:rPr lang="en-US" sz="1600" dirty="0" smtClean="0"/>
              <a:t>      splashdown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spacecraft can dock itself to the </a:t>
            </a:r>
            <a:r>
              <a:rPr lang="en-US" sz="1600" dirty="0" smtClean="0"/>
              <a:t>ISS.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</a:t>
            </a:r>
            <a:r>
              <a:rPr lang="en-US" sz="1600" dirty="0"/>
              <a:t>has two variants; </a:t>
            </a:r>
            <a:r>
              <a:rPr lang="en-US" sz="1600" b="1" dirty="0"/>
              <a:t>Crew Dragon</a:t>
            </a:r>
            <a:r>
              <a:rPr lang="en-US" sz="1600" dirty="0"/>
              <a:t>, a </a:t>
            </a:r>
            <a:r>
              <a:rPr lang="en-US" sz="1600" dirty="0" smtClean="0"/>
              <a:t>human  rated </a:t>
            </a:r>
            <a:r>
              <a:rPr lang="en-US" sz="1600" dirty="0"/>
              <a:t>capsule capable of ferrying up to seven astronauts, and </a:t>
            </a:r>
            <a:r>
              <a:rPr lang="en-US" sz="1600" b="1" dirty="0"/>
              <a:t>Cargo Dragon</a:t>
            </a:r>
            <a:r>
              <a:rPr lang="en-US" sz="1600" dirty="0"/>
              <a:t>, </a:t>
            </a:r>
            <a:r>
              <a:rPr lang="en-US" sz="1600" dirty="0" smtClean="0"/>
              <a:t>which </a:t>
            </a:r>
            <a:r>
              <a:rPr lang="en-US" sz="1600" dirty="0"/>
              <a:t>is </a:t>
            </a:r>
            <a:r>
              <a:rPr lang="en-US" sz="1600" dirty="0" smtClean="0"/>
              <a:t>     expected </a:t>
            </a:r>
            <a:r>
              <a:rPr lang="en-US" sz="1600" dirty="0"/>
              <a:t>to supply cargo to the ISS. 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916832"/>
            <a:ext cx="3995936" cy="19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86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6a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364717"/>
            <a:ext cx="8229600" cy="460648"/>
          </a:xfrm>
        </p:spPr>
        <p:txBody>
          <a:bodyPr/>
          <a:lstStyle/>
          <a:p>
            <a:r>
              <a:rPr lang="en-US" sz="2400" dirty="0" smtClean="0"/>
              <a:t>Boeing </a:t>
            </a:r>
            <a:r>
              <a:rPr lang="en-US" sz="2400" dirty="0"/>
              <a:t>CST-100 </a:t>
            </a:r>
            <a:r>
              <a:rPr lang="en-US" sz="2400" dirty="0" err="1"/>
              <a:t>Starliner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844824"/>
            <a:ext cx="4427984" cy="403244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Boeing CST-100 </a:t>
            </a:r>
            <a:r>
              <a:rPr lang="en-US" sz="1600" dirty="0" err="1"/>
              <a:t>Starliner</a:t>
            </a:r>
            <a:r>
              <a:rPr lang="en-US" sz="1600" dirty="0"/>
              <a:t> is a </a:t>
            </a:r>
            <a:r>
              <a:rPr lang="en-US" sz="1600" dirty="0" smtClean="0"/>
              <a:t>        reusable </a:t>
            </a:r>
            <a:r>
              <a:rPr lang="en-US" sz="1600" dirty="0"/>
              <a:t>crew capsule manufactured by Boeing as its participation in NASA's </a:t>
            </a:r>
            <a:r>
              <a:rPr lang="en-US" sz="1600" dirty="0" smtClean="0"/>
              <a:t>    Commercial </a:t>
            </a:r>
            <a:r>
              <a:rPr lang="en-US" sz="1600" dirty="0"/>
              <a:t>Crew Development </a:t>
            </a:r>
            <a:r>
              <a:rPr lang="en-US" sz="1600" dirty="0" smtClean="0"/>
              <a:t>           program</a:t>
            </a:r>
            <a:r>
              <a:rPr lang="en-US" sz="1600" dirty="0"/>
              <a:t>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Its </a:t>
            </a:r>
            <a:r>
              <a:rPr lang="en-US" sz="1600" dirty="0"/>
              <a:t>primary purpose is to transport crew </a:t>
            </a:r>
            <a:r>
              <a:rPr lang="en-US" sz="1600" dirty="0" smtClean="0"/>
              <a:t> to </a:t>
            </a:r>
            <a:r>
              <a:rPr lang="en-US" sz="1600" dirty="0"/>
              <a:t>the International Space Station and to private space stations such as the </a:t>
            </a:r>
            <a:r>
              <a:rPr lang="en-US" sz="1600" dirty="0" smtClean="0"/>
              <a:t>        proposed </a:t>
            </a:r>
            <a:r>
              <a:rPr lang="en-US" sz="1600" dirty="0"/>
              <a:t>Bigelow Aerospace </a:t>
            </a:r>
            <a:r>
              <a:rPr lang="en-US" sz="1600" dirty="0" smtClean="0"/>
              <a:t>                Commercial </a:t>
            </a:r>
            <a:r>
              <a:rPr lang="en-US" sz="1600" dirty="0"/>
              <a:t>Space Station.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1844824"/>
            <a:ext cx="4349078" cy="217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47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6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6"/>
            </a:pPr>
            <a:r>
              <a:rPr lang="en-US" sz="2000" dirty="0">
                <a:solidFill>
                  <a:srgbClr val="C00000"/>
                </a:solidFill>
              </a:rPr>
              <a:t>Describe the purpose and operation of ONE of the following: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shuttle or any other crewed orbital vehicle, whether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government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owned (U.S. or foreign) or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commercial.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Space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Station.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94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6b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97868"/>
            <a:ext cx="8229600" cy="460648"/>
          </a:xfrm>
        </p:spPr>
        <p:txBody>
          <a:bodyPr/>
          <a:lstStyle/>
          <a:p>
            <a:r>
              <a:rPr lang="en-US" sz="2400" dirty="0" smtClean="0"/>
              <a:t>International Space Station (ISS)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1916832"/>
            <a:ext cx="5004048" cy="460851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International Space Station is a modular </a:t>
            </a:r>
            <a:r>
              <a:rPr lang="en-US" sz="1600" dirty="0" smtClean="0"/>
              <a:t>  space </a:t>
            </a:r>
            <a:r>
              <a:rPr lang="en-US" sz="1600" dirty="0"/>
              <a:t>station in low Earth orbit.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ISS </a:t>
            </a:r>
            <a:r>
              <a:rPr lang="en-US" sz="1600" dirty="0" smtClean="0"/>
              <a:t>program </a:t>
            </a:r>
            <a:r>
              <a:rPr lang="en-US" sz="1600" dirty="0"/>
              <a:t>is a multi-national </a:t>
            </a:r>
            <a:r>
              <a:rPr lang="en-US" sz="1600" dirty="0" smtClean="0"/>
              <a:t>                collaborative </a:t>
            </a:r>
            <a:r>
              <a:rPr lang="en-US" sz="1600" dirty="0"/>
              <a:t>project between five participating space agencies: NASA, </a:t>
            </a:r>
            <a:r>
              <a:rPr lang="en-US" sz="1600" dirty="0" err="1"/>
              <a:t>Roscosmos</a:t>
            </a:r>
            <a:r>
              <a:rPr lang="en-US" sz="1600" dirty="0"/>
              <a:t>, JAXA, </a:t>
            </a:r>
            <a:r>
              <a:rPr lang="en-US" sz="1600" dirty="0" smtClean="0"/>
              <a:t>  ESA</a:t>
            </a:r>
            <a:r>
              <a:rPr lang="en-US" sz="1600" dirty="0"/>
              <a:t>, and CSA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ISS serves as a microgravity and space </a:t>
            </a:r>
            <a:r>
              <a:rPr lang="en-US" sz="1600" dirty="0" smtClean="0"/>
              <a:t>  environment </a:t>
            </a:r>
            <a:r>
              <a:rPr lang="en-US" sz="1600" dirty="0"/>
              <a:t>research laboratory in which </a:t>
            </a:r>
            <a:r>
              <a:rPr lang="en-US" sz="1600" dirty="0" smtClean="0"/>
              <a:t>       scientific </a:t>
            </a:r>
            <a:r>
              <a:rPr lang="en-US" sz="1600" dirty="0"/>
              <a:t>experiments are conducted in </a:t>
            </a:r>
            <a:r>
              <a:rPr lang="en-US" sz="1600" dirty="0" smtClean="0"/>
              <a:t>          astrobiology</a:t>
            </a:r>
            <a:r>
              <a:rPr lang="en-US" sz="1600" dirty="0"/>
              <a:t>, astronomy, meteorology, physics, and other </a:t>
            </a:r>
            <a:r>
              <a:rPr lang="en-US" sz="1600" dirty="0" smtClean="0"/>
              <a:t>fields.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</a:t>
            </a:r>
            <a:r>
              <a:rPr lang="en-US" sz="1600" dirty="0"/>
              <a:t>station is suited for testing the spacecraft systems and equipment required for possible </a:t>
            </a:r>
            <a:r>
              <a:rPr lang="en-US" sz="1600" dirty="0" smtClean="0"/>
              <a:t>  future </a:t>
            </a:r>
            <a:r>
              <a:rPr lang="en-US" sz="1600" dirty="0"/>
              <a:t>long-duration missions to the Moon and </a:t>
            </a:r>
            <a:r>
              <a:rPr lang="en-US" sz="1600" dirty="0" smtClean="0"/>
              <a:t>Mars.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It </a:t>
            </a:r>
            <a:r>
              <a:rPr lang="en-US" sz="1600" dirty="0"/>
              <a:t>is the largest artificial object in space and </a:t>
            </a:r>
            <a:r>
              <a:rPr lang="en-US" sz="1600" dirty="0" smtClean="0"/>
              <a:t>the </a:t>
            </a:r>
            <a:r>
              <a:rPr lang="en-US" sz="1600" dirty="0"/>
              <a:t>largest satellite in low Earth orbit, regularly </a:t>
            </a:r>
            <a:r>
              <a:rPr lang="en-US" sz="1600" dirty="0" smtClean="0"/>
              <a:t>     visible </a:t>
            </a:r>
            <a:r>
              <a:rPr lang="en-US" sz="1600" dirty="0"/>
              <a:t>to the naked eye from Earth's surface.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060848"/>
            <a:ext cx="3840427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329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7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7"/>
            </a:pPr>
            <a:r>
              <a:rPr lang="en-US" sz="2000" dirty="0" smtClean="0">
                <a:solidFill>
                  <a:srgbClr val="C00000"/>
                </a:solidFill>
              </a:rPr>
              <a:t>Design </a:t>
            </a:r>
            <a:r>
              <a:rPr lang="en-US" sz="2000" dirty="0">
                <a:solidFill>
                  <a:srgbClr val="C00000"/>
                </a:solidFill>
              </a:rPr>
              <a:t>an inhabited base located within our solar system, such </a:t>
            </a:r>
            <a:r>
              <a:rPr lang="en-US" sz="2000" dirty="0" smtClean="0">
                <a:solidFill>
                  <a:srgbClr val="C00000"/>
                </a:solidFill>
              </a:rPr>
              <a:t>  as </a:t>
            </a:r>
            <a:r>
              <a:rPr lang="en-US" sz="2000" dirty="0">
                <a:solidFill>
                  <a:srgbClr val="C00000"/>
                </a:solidFill>
              </a:rPr>
              <a:t>Titan, asteroids, or other locations that humans might want to explore in person. Make drawings or a model of your base. In </a:t>
            </a:r>
            <a:r>
              <a:rPr lang="en-US" sz="2000" dirty="0" smtClean="0">
                <a:solidFill>
                  <a:srgbClr val="C00000"/>
                </a:solidFill>
              </a:rPr>
              <a:t>     your design</a:t>
            </a:r>
            <a:r>
              <a:rPr lang="en-US" sz="2000" dirty="0">
                <a:solidFill>
                  <a:srgbClr val="C00000"/>
                </a:solidFill>
              </a:rPr>
              <a:t>, consider and plan for the following: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 of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energy. 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it will be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constructed.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Life-support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system.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Purpose and 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en-US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4068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7a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792" y="3068960"/>
            <a:ext cx="8157592" cy="460648"/>
          </a:xfrm>
        </p:spPr>
        <p:txBody>
          <a:bodyPr/>
          <a:lstStyle/>
          <a:p>
            <a:r>
              <a:rPr lang="en-US" sz="2400" dirty="0" smtClean="0"/>
              <a:t>Source of Energy</a:t>
            </a: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0" y="5138116"/>
            <a:ext cx="8741176" cy="9782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Two </a:t>
            </a:r>
            <a:r>
              <a:rPr lang="en-US" sz="1600" dirty="0"/>
              <a:t>energy sources </a:t>
            </a:r>
            <a:r>
              <a:rPr lang="en-US" sz="1600" dirty="0" smtClean="0"/>
              <a:t>that will be utilized </a:t>
            </a:r>
            <a:r>
              <a:rPr lang="en-US" sz="1600" dirty="0"/>
              <a:t>for </a:t>
            </a:r>
            <a:r>
              <a:rPr lang="en-US" sz="1600" dirty="0" smtClean="0"/>
              <a:t>space colonies will be sunlight </a:t>
            </a:r>
            <a:r>
              <a:rPr lang="en-US" sz="1600" dirty="0"/>
              <a:t>and </a:t>
            </a:r>
            <a:r>
              <a:rPr lang="en-US" sz="1600" dirty="0" smtClean="0"/>
              <a:t>miniature </a:t>
            </a:r>
            <a:r>
              <a:rPr lang="en-US" sz="1600" dirty="0"/>
              <a:t>nuclear </a:t>
            </a:r>
            <a:r>
              <a:rPr lang="en-US" sz="1600" dirty="0" smtClean="0"/>
              <a:t>reactors.</a:t>
            </a:r>
            <a:endParaRPr lang="en-US" sz="16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5888653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979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7b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28971"/>
            <a:ext cx="8229600" cy="460648"/>
          </a:xfrm>
        </p:spPr>
        <p:txBody>
          <a:bodyPr/>
          <a:lstStyle/>
          <a:p>
            <a:r>
              <a:rPr lang="en-US" sz="2400" dirty="0" smtClean="0"/>
              <a:t>How would it be constructed?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3008" y="1916832"/>
            <a:ext cx="4486984" cy="453650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One particularly low-tech but surprisingly effective proposal is simply to pound the ground with the equivalent of a </a:t>
            </a:r>
            <a:r>
              <a:rPr lang="en-US" sz="1600" dirty="0" smtClean="0"/>
              <a:t>ten         pound </a:t>
            </a:r>
            <a:r>
              <a:rPr lang="en-US" sz="1600" dirty="0"/>
              <a:t>hammer</a:t>
            </a:r>
            <a:r>
              <a:rPr lang="en-US" sz="1600" dirty="0" smtClean="0"/>
              <a:t>. Scientists </a:t>
            </a:r>
            <a:r>
              <a:rPr lang="en-US" sz="1600" dirty="0"/>
              <a:t>at the </a:t>
            </a:r>
            <a:r>
              <a:rPr lang="en-US" sz="1600" dirty="0" smtClean="0"/>
              <a:t>           University </a:t>
            </a:r>
            <a:r>
              <a:rPr lang="en-US" sz="1600" dirty="0"/>
              <a:t>of California, San Diego, found that this almost ridiculously easy </a:t>
            </a:r>
            <a:r>
              <a:rPr lang="en-US" sz="1600" dirty="0" smtClean="0"/>
              <a:t>             technique </a:t>
            </a:r>
            <a:r>
              <a:rPr lang="en-US" sz="1600" dirty="0"/>
              <a:t>could be used to make </a:t>
            </a:r>
            <a:r>
              <a:rPr lang="en-US" sz="1600" dirty="0" smtClean="0"/>
              <a:t>         Martian </a:t>
            </a:r>
            <a:r>
              <a:rPr lang="en-US" sz="1600" dirty="0"/>
              <a:t>bricks that are stronger than </a:t>
            </a:r>
            <a:r>
              <a:rPr lang="en-US" sz="1600" dirty="0" smtClean="0"/>
              <a:t>      steel reinforced </a:t>
            </a:r>
            <a:r>
              <a:rPr lang="en-US" sz="1600" dirty="0"/>
              <a:t>concrete.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Another possibility being explored is the use of 3D printing to create structures </a:t>
            </a:r>
            <a:r>
              <a:rPr lang="en-US" sz="1600" dirty="0" smtClean="0"/>
              <a:t>   primarily </a:t>
            </a:r>
            <a:r>
              <a:rPr lang="en-US" sz="1600" dirty="0"/>
              <a:t>out of </a:t>
            </a:r>
            <a:r>
              <a:rPr lang="en-US" sz="1600" dirty="0" smtClean="0"/>
              <a:t>‘</a:t>
            </a:r>
            <a:r>
              <a:rPr lang="en-US" sz="1600" dirty="0"/>
              <a:t>regolith’ – </a:t>
            </a:r>
            <a:r>
              <a:rPr lang="en-US" sz="1600" dirty="0" smtClean="0"/>
              <a:t>the loose        rocks</a:t>
            </a:r>
            <a:r>
              <a:rPr lang="en-US" sz="1600" dirty="0"/>
              <a:t>, dust and soil on the planet’s </a:t>
            </a:r>
            <a:r>
              <a:rPr lang="en-US" sz="1600" dirty="0" smtClean="0"/>
              <a:t>        surface</a:t>
            </a:r>
            <a:r>
              <a:rPr lang="en-US" sz="1600" dirty="0"/>
              <a:t>. 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84" y="1919077"/>
            <a:ext cx="4230927" cy="302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906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7c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76872"/>
            <a:ext cx="8229600" cy="460648"/>
          </a:xfrm>
        </p:spPr>
        <p:txBody>
          <a:bodyPr/>
          <a:lstStyle/>
          <a:p>
            <a:r>
              <a:rPr lang="en-US" sz="2400" dirty="0" smtClean="0"/>
              <a:t>Life-support system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4149080"/>
            <a:ext cx="8820471" cy="24482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Space colonies will probably use a </a:t>
            </a:r>
            <a:r>
              <a:rPr lang="en-US" sz="1600" dirty="0"/>
              <a:t>Life Support Unit </a:t>
            </a:r>
            <a:r>
              <a:rPr lang="en-US" sz="1600" dirty="0" smtClean="0"/>
              <a:t>that is rigged </a:t>
            </a:r>
            <a:r>
              <a:rPr lang="en-US" sz="1600" dirty="0"/>
              <a:t>with extra technologies </a:t>
            </a:r>
            <a:r>
              <a:rPr lang="en-US" sz="1600" dirty="0" smtClean="0"/>
              <a:t>that will utilize the </a:t>
            </a:r>
            <a:r>
              <a:rPr lang="en-US" sz="1600" dirty="0"/>
              <a:t>natural resources available on </a:t>
            </a:r>
            <a:r>
              <a:rPr lang="en-US" sz="1600" dirty="0" smtClean="0"/>
              <a:t>site.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Potable </a:t>
            </a:r>
            <a:r>
              <a:rPr lang="en-US" sz="1600" dirty="0"/>
              <a:t>water </a:t>
            </a:r>
            <a:r>
              <a:rPr lang="en-US" sz="1600" dirty="0" smtClean="0"/>
              <a:t>would </a:t>
            </a:r>
            <a:r>
              <a:rPr lang="en-US" sz="1600" dirty="0"/>
              <a:t>be created through the heating of water ice in the </a:t>
            </a:r>
            <a:r>
              <a:rPr lang="en-US" sz="1600" dirty="0" smtClean="0"/>
              <a:t>ground </a:t>
            </a:r>
            <a:r>
              <a:rPr lang="en-US" sz="1600" dirty="0"/>
              <a:t>soil. </a:t>
            </a:r>
            <a:r>
              <a:rPr lang="en-US" sz="1600" dirty="0" smtClean="0"/>
              <a:t>A       portion </a:t>
            </a:r>
            <a:r>
              <a:rPr lang="en-US" sz="1600" dirty="0"/>
              <a:t>of the water </a:t>
            </a:r>
            <a:r>
              <a:rPr lang="en-US" sz="1600" dirty="0" smtClean="0"/>
              <a:t>would be </a:t>
            </a:r>
            <a:r>
              <a:rPr lang="en-US" sz="1600" dirty="0"/>
              <a:t>stored while </a:t>
            </a:r>
            <a:r>
              <a:rPr lang="en-US" sz="1600" dirty="0" smtClean="0"/>
              <a:t>the rest would be </a:t>
            </a:r>
            <a:r>
              <a:rPr lang="en-US" sz="1600" dirty="0"/>
              <a:t>used to produce oxygen</a:t>
            </a:r>
            <a:r>
              <a:rPr lang="en-US" sz="1600" dirty="0" smtClean="0"/>
              <a:t>.     Nitrogen would be </a:t>
            </a:r>
            <a:r>
              <a:rPr lang="en-US" sz="1600" dirty="0"/>
              <a:t>extracted from the </a:t>
            </a:r>
            <a:r>
              <a:rPr lang="en-US" sz="1600" dirty="0" smtClean="0"/>
              <a:t>atmosphere or soils </a:t>
            </a:r>
            <a:r>
              <a:rPr lang="en-US" sz="1600" dirty="0"/>
              <a:t>and injected into the habitable space as </a:t>
            </a:r>
            <a:r>
              <a:rPr lang="en-US" sz="1600" dirty="0" smtClean="0"/>
              <a:t>an inert gas. </a:t>
            </a:r>
            <a:r>
              <a:rPr lang="en-US" sz="1600" dirty="0"/>
              <a:t>Remember, 80% of what we breathe on Earth is the element </a:t>
            </a:r>
            <a:r>
              <a:rPr lang="en-US" sz="1600" dirty="0" smtClean="0"/>
              <a:t>       nitrogen</a:t>
            </a:r>
            <a:r>
              <a:rPr lang="en-US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Life Support Unit would </a:t>
            </a:r>
            <a:r>
              <a:rPr lang="en-US" sz="1600" dirty="0"/>
              <a:t>also be in charge of the water purification and removal of </a:t>
            </a:r>
            <a:r>
              <a:rPr lang="en-US" sz="1600" dirty="0" smtClean="0"/>
              <a:t>    waste </a:t>
            </a:r>
            <a:r>
              <a:rPr lang="en-US" sz="1600" dirty="0"/>
              <a:t>gas (carbon dioxide) from the Living Unit atmosphere.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235" y="1196752"/>
            <a:ext cx="44284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1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3204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Tell the purpose of space exploration and include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reasons,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goals in terms of specific knowledge,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Earth resources, technology, and new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products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relations and cooperation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631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7d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29600" cy="460648"/>
          </a:xfrm>
        </p:spPr>
        <p:txBody>
          <a:bodyPr/>
          <a:lstStyle/>
          <a:p>
            <a:r>
              <a:rPr lang="en-US" sz="2400" dirty="0" smtClean="0"/>
              <a:t>Purpose of an inhabited base in our solar system.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0" y="2060849"/>
            <a:ext cx="4572000" cy="38164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An inhabited base in our solar system     would allow continued exploration of the   body it is 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can search for valuable materials.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also could set up an astronomical      observatory.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Businesses might be able to mine             material for a profit.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Someday a hotel or resort could be built,  followed by a colony.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32856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097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8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80920" cy="4968552"/>
          </a:xfrm>
        </p:spPr>
        <p:txBody>
          <a:bodyPr/>
          <a:lstStyle/>
          <a:p>
            <a:pPr marL="342900" indent="-342900">
              <a:buFont typeface="+mj-lt"/>
              <a:buAutoNum type="arabicPeriod" startAt="8"/>
            </a:pPr>
            <a:r>
              <a:rPr lang="en-US" sz="2000" dirty="0" smtClean="0">
                <a:solidFill>
                  <a:srgbClr val="C00000"/>
                </a:solidFill>
              </a:rPr>
              <a:t>Discuss </a:t>
            </a:r>
            <a:r>
              <a:rPr lang="en-US" sz="2000" dirty="0">
                <a:solidFill>
                  <a:srgbClr val="C00000"/>
                </a:solidFill>
              </a:rPr>
              <a:t>with your counselor two possible careers in space </a:t>
            </a:r>
            <a:r>
              <a:rPr lang="en-US" sz="2000" dirty="0" smtClean="0">
                <a:solidFill>
                  <a:srgbClr val="C00000"/>
                </a:solidFill>
              </a:rPr>
              <a:t>          </a:t>
            </a:r>
            <a:r>
              <a:rPr lang="en-US" sz="2000" dirty="0">
                <a:solidFill>
                  <a:srgbClr val="C00000"/>
                </a:solidFill>
              </a:rPr>
              <a:t>exploration that interest you. Find out the </a:t>
            </a:r>
            <a:r>
              <a:rPr lang="en-US" sz="2000" dirty="0" smtClean="0">
                <a:solidFill>
                  <a:srgbClr val="C00000"/>
                </a:solidFill>
              </a:rPr>
              <a:t>qualifications, education</a:t>
            </a:r>
            <a:r>
              <a:rPr lang="en-US" sz="2000" dirty="0">
                <a:solidFill>
                  <a:srgbClr val="C00000"/>
                </a:solidFill>
              </a:rPr>
              <a:t>, and preparation required and discuss the major </a:t>
            </a:r>
            <a:r>
              <a:rPr lang="en-US" sz="2000" dirty="0" smtClean="0">
                <a:solidFill>
                  <a:srgbClr val="C00000"/>
                </a:solidFill>
              </a:rPr>
              <a:t>responsibilities </a:t>
            </a:r>
            <a:r>
              <a:rPr lang="en-US" sz="2000" dirty="0">
                <a:solidFill>
                  <a:srgbClr val="C00000"/>
                </a:solidFill>
              </a:rPr>
              <a:t>of those positions.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218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8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710761660"/>
              </p:ext>
            </p:extLst>
          </p:nvPr>
        </p:nvGraphicFramePr>
        <p:xfrm>
          <a:off x="35496" y="1124743"/>
          <a:ext cx="9073008" cy="57606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2258"/>
                <a:gridCol w="2214246"/>
                <a:gridCol w="2214246"/>
                <a:gridCol w="2322258"/>
              </a:tblGrid>
              <a:tr h="913061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Careers in Space   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Exploration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Typically needed to enter the occupation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Typically needed to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attain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competency in the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occupation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42430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 experience in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        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related occupation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On-the-job training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42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Astronomers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Doctoral or professional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degree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42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Atmospheric and space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scientists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42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Physicists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Doctoral or professional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degree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3825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engineers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4243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Computer hardware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engineers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3825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Electronics engineers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3825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Mechanical engineers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Bachelor's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6364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Aerospace engineering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and operations                   technicians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38259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Avionics technicians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Associate's degree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  <a:tr h="54352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Life, physical, and social 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science 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technicians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Associate's degree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None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2" marR="42862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94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 1a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235"/>
            <a:ext cx="8229600" cy="460648"/>
          </a:xfrm>
        </p:spPr>
        <p:txBody>
          <a:bodyPr/>
          <a:lstStyle/>
          <a:p>
            <a:r>
              <a:rPr lang="en-US" sz="2400" dirty="0" smtClean="0"/>
              <a:t>Historical Reasons for Space Exploration</a:t>
            </a:r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79512" y="2060849"/>
            <a:ext cx="5328592" cy="374441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Space has beckoned us, from the early observers such as the Greeks, Chinese, and Aztecs; to early seafarers like         Christopher Columbus and astronomers including Copernicus and Galileo.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stars and planets in the sky have    helped us shape our beliefs, tell time,    guide our sailing ships, make                 discoveries, invent devices, and learn   about our world.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04864"/>
            <a:ext cx="3212976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41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 Requirement 1</a:t>
            </a:r>
            <a:endParaRPr lang="ko-KR" alt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>
          <a:xfrm>
            <a:off x="467544" y="1556792"/>
            <a:ext cx="8229600" cy="432048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rgbClr val="C00000"/>
                </a:solidFill>
              </a:rPr>
              <a:t>Tell the purpose of space exploration and include the following: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reasons,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Immediate goals in terms of specific knowledge, 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Benefits related to Earth resources, technology, and new 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products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relations and cooperation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144" y="84810"/>
            <a:ext cx="91440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237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1161</TotalTime>
  <Words>5073</Words>
  <Application>Microsoft Office PowerPoint</Application>
  <PresentationFormat>On-screen Show (4:3)</PresentationFormat>
  <Paragraphs>480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Malgun Gothic</vt:lpstr>
      <vt:lpstr>Arial</vt:lpstr>
      <vt:lpstr>Calibri</vt:lpstr>
      <vt:lpstr>Wingdings</vt:lpstr>
      <vt:lpstr>Office Theme</vt:lpstr>
      <vt:lpstr>Custom Design</vt:lpstr>
      <vt:lpstr>PowerPoint Presentation</vt:lpstr>
      <vt:lpstr>Space Exploration</vt:lpstr>
      <vt:lpstr>Space Exploration</vt:lpstr>
      <vt:lpstr> Space Exploration</vt:lpstr>
      <vt:lpstr> Space Exploration</vt:lpstr>
      <vt:lpstr> Space Exploration</vt:lpstr>
      <vt:lpstr> Requirement 1</vt:lpstr>
      <vt:lpstr>Requirement 1a</vt:lpstr>
      <vt:lpstr> Requirement 1</vt:lpstr>
      <vt:lpstr>Requirement 1b</vt:lpstr>
      <vt:lpstr> Requirement 1</vt:lpstr>
      <vt:lpstr>Requirement 1c</vt:lpstr>
      <vt:lpstr>Requirement 1c</vt:lpstr>
      <vt:lpstr> Requirement 1</vt:lpstr>
      <vt:lpstr>Requirement 1d</vt:lpstr>
      <vt:lpstr> Requirement 2</vt:lpstr>
      <vt:lpstr>Requirement 2</vt:lpstr>
      <vt:lpstr>Requirement 2</vt:lpstr>
      <vt:lpstr> Requirement 3</vt:lpstr>
      <vt:lpstr>PowerPoint Presentation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Requirement 3</vt:lpstr>
      <vt:lpstr> Requirement 4a</vt:lpstr>
      <vt:lpstr>Requirement 4a</vt:lpstr>
      <vt:lpstr> Requirement 4b</vt:lpstr>
      <vt:lpstr>Requirement 4b</vt:lpstr>
      <vt:lpstr>Requirement 4b</vt:lpstr>
      <vt:lpstr>Requirement 4b</vt:lpstr>
      <vt:lpstr>Requirement 4b</vt:lpstr>
      <vt:lpstr> Requirement 4c</vt:lpstr>
      <vt:lpstr>Requirement 4c</vt:lpstr>
      <vt:lpstr> Requirement 4d</vt:lpstr>
      <vt:lpstr>Requirement 4d</vt:lpstr>
      <vt:lpstr>Requirement 4d</vt:lpstr>
      <vt:lpstr> Requirement 5</vt:lpstr>
      <vt:lpstr>Requirement 5a</vt:lpstr>
      <vt:lpstr>Requirement 5a</vt:lpstr>
      <vt:lpstr>Requirement 5a</vt:lpstr>
      <vt:lpstr>Requirement 5a</vt:lpstr>
      <vt:lpstr>Requirement 5a</vt:lpstr>
      <vt:lpstr>Requirement 5a</vt:lpstr>
      <vt:lpstr> Requirement 5</vt:lpstr>
      <vt:lpstr>Requirement 5b</vt:lpstr>
      <vt:lpstr> Requirement 5</vt:lpstr>
      <vt:lpstr>Requirement 5c</vt:lpstr>
      <vt:lpstr>Requirement 5c</vt:lpstr>
      <vt:lpstr>Requirement 5c</vt:lpstr>
      <vt:lpstr> Requirement 6</vt:lpstr>
      <vt:lpstr>Requirement 6a</vt:lpstr>
      <vt:lpstr>Requirement 6a</vt:lpstr>
      <vt:lpstr>Requirement 6a</vt:lpstr>
      <vt:lpstr> Requirement 6</vt:lpstr>
      <vt:lpstr>Requirement 6b</vt:lpstr>
      <vt:lpstr> Requirement 7</vt:lpstr>
      <vt:lpstr>Requirement 7a</vt:lpstr>
      <vt:lpstr>Requirement 7b</vt:lpstr>
      <vt:lpstr>Requirement 7c</vt:lpstr>
      <vt:lpstr>Requirement 7d</vt:lpstr>
      <vt:lpstr> Requirement 8</vt:lpstr>
      <vt:lpstr>Requirement 8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Terry McKibben</cp:lastModifiedBy>
  <cp:revision>104</cp:revision>
  <dcterms:created xsi:type="dcterms:W3CDTF">2014-04-01T16:35:38Z</dcterms:created>
  <dcterms:modified xsi:type="dcterms:W3CDTF">2020-05-18T04:57:53Z</dcterms:modified>
</cp:coreProperties>
</file>